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2"/>
  </p:notesMasterIdLst>
  <p:handoutMasterIdLst>
    <p:handoutMasterId r:id="rId173"/>
  </p:handoutMasterIdLst>
  <p:sldIdLst>
    <p:sldId id="258" r:id="rId2"/>
    <p:sldId id="260" r:id="rId3"/>
    <p:sldId id="270" r:id="rId4"/>
    <p:sldId id="271" r:id="rId5"/>
    <p:sldId id="272" r:id="rId6"/>
    <p:sldId id="273" r:id="rId7"/>
    <p:sldId id="274" r:id="rId8"/>
    <p:sldId id="275" r:id="rId9"/>
    <p:sldId id="276" r:id="rId10"/>
    <p:sldId id="277" r:id="rId11"/>
    <p:sldId id="278" r:id="rId12"/>
    <p:sldId id="279" r:id="rId13"/>
    <p:sldId id="280" r:id="rId14"/>
    <p:sldId id="289" r:id="rId15"/>
    <p:sldId id="281" r:id="rId16"/>
    <p:sldId id="282" r:id="rId17"/>
    <p:sldId id="283" r:id="rId18"/>
    <p:sldId id="284" r:id="rId19"/>
    <p:sldId id="285" r:id="rId20"/>
    <p:sldId id="286" r:id="rId21"/>
    <p:sldId id="288" r:id="rId22"/>
    <p:sldId id="287" r:id="rId23"/>
    <p:sldId id="306" r:id="rId24"/>
    <p:sldId id="307" r:id="rId25"/>
    <p:sldId id="308" r:id="rId26"/>
    <p:sldId id="290" r:id="rId27"/>
    <p:sldId id="291" r:id="rId28"/>
    <p:sldId id="292" r:id="rId29"/>
    <p:sldId id="294" r:id="rId30"/>
    <p:sldId id="293" r:id="rId31"/>
    <p:sldId id="295" r:id="rId32"/>
    <p:sldId id="296" r:id="rId33"/>
    <p:sldId id="297" r:id="rId34"/>
    <p:sldId id="298" r:id="rId35"/>
    <p:sldId id="299" r:id="rId36"/>
    <p:sldId id="300" r:id="rId37"/>
    <p:sldId id="301" r:id="rId38"/>
    <p:sldId id="347" r:id="rId39"/>
    <p:sldId id="348" r:id="rId40"/>
    <p:sldId id="349" r:id="rId41"/>
    <p:sldId id="350" r:id="rId42"/>
    <p:sldId id="302" r:id="rId43"/>
    <p:sldId id="303" r:id="rId44"/>
    <p:sldId id="310" r:id="rId45"/>
    <p:sldId id="304" r:id="rId46"/>
    <p:sldId id="356" r:id="rId47"/>
    <p:sldId id="352" r:id="rId48"/>
    <p:sldId id="353" r:id="rId49"/>
    <p:sldId id="357" r:id="rId50"/>
    <p:sldId id="354" r:id="rId51"/>
    <p:sldId id="355" r:id="rId52"/>
    <p:sldId id="358" r:id="rId53"/>
    <p:sldId id="359" r:id="rId54"/>
    <p:sldId id="361" r:id="rId55"/>
    <p:sldId id="360" r:id="rId56"/>
    <p:sldId id="351" r:id="rId57"/>
    <p:sldId id="309" r:id="rId58"/>
    <p:sldId id="362" r:id="rId59"/>
    <p:sldId id="363" r:id="rId60"/>
    <p:sldId id="364" r:id="rId61"/>
    <p:sldId id="365" r:id="rId62"/>
    <p:sldId id="366" r:id="rId63"/>
    <p:sldId id="367" r:id="rId64"/>
    <p:sldId id="368" r:id="rId65"/>
    <p:sldId id="369" r:id="rId66"/>
    <p:sldId id="371" r:id="rId67"/>
    <p:sldId id="370" r:id="rId68"/>
    <p:sldId id="372" r:id="rId69"/>
    <p:sldId id="305" r:id="rId70"/>
    <p:sldId id="373" r:id="rId71"/>
    <p:sldId id="374" r:id="rId72"/>
    <p:sldId id="375" r:id="rId73"/>
    <p:sldId id="376" r:id="rId74"/>
    <p:sldId id="377" r:id="rId75"/>
    <p:sldId id="379" r:id="rId76"/>
    <p:sldId id="378" r:id="rId77"/>
    <p:sldId id="311" r:id="rId78"/>
    <p:sldId id="380" r:id="rId79"/>
    <p:sldId id="381" r:id="rId80"/>
    <p:sldId id="385" r:id="rId81"/>
    <p:sldId id="384" r:id="rId82"/>
    <p:sldId id="401" r:id="rId83"/>
    <p:sldId id="382" r:id="rId84"/>
    <p:sldId id="386" r:id="rId85"/>
    <p:sldId id="387" r:id="rId86"/>
    <p:sldId id="388" r:id="rId87"/>
    <p:sldId id="389" r:id="rId88"/>
    <p:sldId id="312" r:id="rId89"/>
    <p:sldId id="313" r:id="rId90"/>
    <p:sldId id="316" r:id="rId91"/>
    <p:sldId id="314" r:id="rId92"/>
    <p:sldId id="317" r:id="rId93"/>
    <p:sldId id="318" r:id="rId94"/>
    <p:sldId id="315" r:id="rId95"/>
    <p:sldId id="319" r:id="rId96"/>
    <p:sldId id="320" r:id="rId97"/>
    <p:sldId id="321" r:id="rId98"/>
    <p:sldId id="390" r:id="rId99"/>
    <p:sldId id="391" r:id="rId100"/>
    <p:sldId id="392" r:id="rId101"/>
    <p:sldId id="393" r:id="rId102"/>
    <p:sldId id="394" r:id="rId103"/>
    <p:sldId id="396" r:id="rId104"/>
    <p:sldId id="395" r:id="rId105"/>
    <p:sldId id="398" r:id="rId106"/>
    <p:sldId id="397" r:id="rId107"/>
    <p:sldId id="399" r:id="rId108"/>
    <p:sldId id="400" r:id="rId109"/>
    <p:sldId id="402" r:id="rId110"/>
    <p:sldId id="403" r:id="rId111"/>
    <p:sldId id="404" r:id="rId112"/>
    <p:sldId id="405" r:id="rId113"/>
    <p:sldId id="406" r:id="rId114"/>
    <p:sldId id="407" r:id="rId115"/>
    <p:sldId id="408" r:id="rId116"/>
    <p:sldId id="409" r:id="rId117"/>
    <p:sldId id="410" r:id="rId118"/>
    <p:sldId id="411" r:id="rId119"/>
    <p:sldId id="412" r:id="rId120"/>
    <p:sldId id="413" r:id="rId121"/>
    <p:sldId id="414" r:id="rId122"/>
    <p:sldId id="415" r:id="rId123"/>
    <p:sldId id="416" r:id="rId124"/>
    <p:sldId id="417" r:id="rId125"/>
    <p:sldId id="418" r:id="rId126"/>
    <p:sldId id="419" r:id="rId127"/>
    <p:sldId id="420" r:id="rId128"/>
    <p:sldId id="421" r:id="rId129"/>
    <p:sldId id="422" r:id="rId130"/>
    <p:sldId id="423" r:id="rId131"/>
    <p:sldId id="424" r:id="rId132"/>
    <p:sldId id="426" r:id="rId133"/>
    <p:sldId id="425" r:id="rId134"/>
    <p:sldId id="427" r:id="rId135"/>
    <p:sldId id="428" r:id="rId136"/>
    <p:sldId id="429" r:id="rId137"/>
    <p:sldId id="463" r:id="rId138"/>
    <p:sldId id="430" r:id="rId139"/>
    <p:sldId id="431" r:id="rId140"/>
    <p:sldId id="432" r:id="rId141"/>
    <p:sldId id="433" r:id="rId142"/>
    <p:sldId id="434" r:id="rId143"/>
    <p:sldId id="435" r:id="rId144"/>
    <p:sldId id="436" r:id="rId145"/>
    <p:sldId id="437" r:id="rId146"/>
    <p:sldId id="438" r:id="rId147"/>
    <p:sldId id="439" r:id="rId148"/>
    <p:sldId id="440" r:id="rId149"/>
    <p:sldId id="441" r:id="rId150"/>
    <p:sldId id="442" r:id="rId151"/>
    <p:sldId id="443" r:id="rId152"/>
    <p:sldId id="444" r:id="rId153"/>
    <p:sldId id="445" r:id="rId154"/>
    <p:sldId id="446" r:id="rId155"/>
    <p:sldId id="447" r:id="rId156"/>
    <p:sldId id="449" r:id="rId157"/>
    <p:sldId id="448" r:id="rId158"/>
    <p:sldId id="450" r:id="rId159"/>
    <p:sldId id="451" r:id="rId160"/>
    <p:sldId id="452" r:id="rId161"/>
    <p:sldId id="453" r:id="rId162"/>
    <p:sldId id="454" r:id="rId163"/>
    <p:sldId id="455" r:id="rId164"/>
    <p:sldId id="456" r:id="rId165"/>
    <p:sldId id="457" r:id="rId166"/>
    <p:sldId id="458" r:id="rId167"/>
    <p:sldId id="459" r:id="rId168"/>
    <p:sldId id="460" r:id="rId169"/>
    <p:sldId id="461" r:id="rId170"/>
    <p:sldId id="462" r:id="rId171"/>
  </p:sldIdLst>
  <p:sldSz cx="12192000" cy="6858000"/>
  <p:notesSz cx="6858000" cy="9144000"/>
  <p:defaultTextStyle>
    <a:defPPr rtl="0"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CC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16DA210-FB5B-4158-B5E0-FEB733F419BA}" styleName="Estilo claro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27102A9-8310-4765-A935-A1911B00CA55}" styleName="Estilo claro 1 - Acento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9DCAF9ED-07DC-4A11-8D7F-57B35C25682E}" styleName="Estilo medio 1 - Énfasis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249" autoAdjust="0"/>
  </p:normalViewPr>
  <p:slideViewPr>
    <p:cSldViewPr snapToGrid="0">
      <p:cViewPr varScale="1">
        <p:scale>
          <a:sx n="64" d="100"/>
          <a:sy n="64" d="100"/>
        </p:scale>
        <p:origin x="900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0" d="100"/>
          <a:sy n="90" d="100"/>
        </p:scale>
        <p:origin x="3024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tableStyles" Target="tableStyles.xml"/><Relationship Id="rId172" Type="http://schemas.openxmlformats.org/officeDocument/2006/relationships/notesMaster" Target="notesMasters/notesMaster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handoutMaster" Target="handoutMasters/handout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presProps" Target="pres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viewProps" Target="viewProps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theme" Target="theme/theme1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MX" dirty="0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A69D3D69-D250-4DD9-94DE-08A5514675E2}" type="datetime1">
              <a:rPr lang="es-MX" smtClean="0"/>
              <a:t>21/06/2023</a:t>
            </a:fld>
            <a:endParaRPr lang="es-MX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MX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B2977E94-A6AB-4E02-8E43-E89F9CF4757F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1542583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MX" noProof="0" dirty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0ABF49-B7A4-4506-8903-4C429E5FD300}" type="datetime1">
              <a:rPr lang="es-MX" noProof="0" smtClean="0"/>
              <a:pPr/>
              <a:t>21/06/2023</a:t>
            </a:fld>
            <a:endParaRPr lang="es-MX" noProof="0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MX" noProof="0" dirty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MX" noProof="0" dirty="0"/>
              <a:t>Haga clic para modificar los estilos de texto del patrón</a:t>
            </a:r>
          </a:p>
          <a:p>
            <a:pPr lvl="1" rtl="0"/>
            <a:r>
              <a:rPr lang="es-MX" noProof="0" dirty="0"/>
              <a:t>Segundo nivel</a:t>
            </a:r>
          </a:p>
          <a:p>
            <a:pPr lvl="2" rtl="0"/>
            <a:r>
              <a:rPr lang="es-MX" noProof="0" dirty="0"/>
              <a:t>Tercer nivel</a:t>
            </a:r>
          </a:p>
          <a:p>
            <a:pPr lvl="3" rtl="0"/>
            <a:r>
              <a:rPr lang="es-MX" noProof="0" dirty="0"/>
              <a:t>Cuarto nivel</a:t>
            </a:r>
          </a:p>
          <a:p>
            <a:pPr lvl="4" rtl="0"/>
            <a:r>
              <a:rPr lang="es-MX" noProof="0" dirty="0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MX" noProof="0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ED491D0-8E1B-49C7-849B-A28568D94497}" type="slidenum">
              <a:rPr lang="es-MX" noProof="0" smtClean="0"/>
              <a:t>‹Nº›</a:t>
            </a:fld>
            <a:endParaRPr lang="es-MX" noProof="0" dirty="0"/>
          </a:p>
        </p:txBody>
      </p:sp>
    </p:spTree>
    <p:extLst>
      <p:ext uri="{BB962C8B-B14F-4D97-AF65-F5344CB8AC3E}">
        <p14:creationId xmlns:p14="http://schemas.microsoft.com/office/powerpoint/2010/main" val="17263258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s-MX" smtClean="0"/>
              <a:t>1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7217596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s-MX" smtClean="0"/>
              <a:t>10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340673164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s-MX" smtClean="0"/>
              <a:t>105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422052636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s-MX" smtClean="0"/>
              <a:t>106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643006454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s-MX" smtClean="0"/>
              <a:t>107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173518147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s-MX" smtClean="0"/>
              <a:t>108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868669992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s-MX" smtClean="0"/>
              <a:t>109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31400063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s-MX" smtClean="0"/>
              <a:t>110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692894699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s-MX" smtClean="0"/>
              <a:t>111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488128853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s-MX" smtClean="0"/>
              <a:t>112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398739998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s-MX" smtClean="0"/>
              <a:t>113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201793698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s-MX" smtClean="0"/>
              <a:t>114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0590161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s-MX" smtClean="0"/>
              <a:t>11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690608773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s-MX" smtClean="0"/>
              <a:t>115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4030651838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s-MX" smtClean="0"/>
              <a:t>117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08543889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s-MX" smtClean="0"/>
              <a:t>118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710057813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s-MX" smtClean="0"/>
              <a:t>119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896486905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s-MX" smtClean="0"/>
              <a:t>120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928855089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s-MX" smtClean="0"/>
              <a:t>121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279440152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s-MX" smtClean="0"/>
              <a:t>122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424351555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s-MX" smtClean="0"/>
              <a:t>123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305001616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s-MX" smtClean="0"/>
              <a:t>124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556355680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s-MX" smtClean="0"/>
              <a:t>125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226682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s-MX" smtClean="0"/>
              <a:t>12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899103262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s-MX" smtClean="0"/>
              <a:t>126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951681924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s-MX" smtClean="0"/>
              <a:t>127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100025639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s-MX" smtClean="0"/>
              <a:t>128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558577714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s-MX" smtClean="0"/>
              <a:t>129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564425369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s-MX" smtClean="0"/>
              <a:t>131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900704785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s-MX" smtClean="0"/>
              <a:t>132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699109250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s-MX" smtClean="0"/>
              <a:t>133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777482876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s-MX" smtClean="0"/>
              <a:t>134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8295696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s-MX" smtClean="0"/>
              <a:t>135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923090751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s-MX" smtClean="0"/>
              <a:t>136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3415168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s-MX" smtClean="0"/>
              <a:t>13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069113166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s-MX" smtClean="0"/>
              <a:t>137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258804149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s-MX" smtClean="0"/>
              <a:t>138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684567762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s-MX" smtClean="0"/>
              <a:t>139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283446444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s-MX" smtClean="0"/>
              <a:t>140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912739024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s-MX" smtClean="0"/>
              <a:t>141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99655998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s-MX" smtClean="0"/>
              <a:t>142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752525463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s-MX" smtClean="0"/>
              <a:t>143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896785913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s-MX" smtClean="0"/>
              <a:t>144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324652019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s-MX" smtClean="0"/>
              <a:t>145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557124129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s-MX" smtClean="0"/>
              <a:t>146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369929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s-MX" smtClean="0"/>
              <a:t>14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557812878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s-MX" smtClean="0"/>
              <a:t>147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554564987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s-MX" smtClean="0"/>
              <a:t>149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954363633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s-MX" smtClean="0"/>
              <a:t>150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218576203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s-MX" smtClean="0"/>
              <a:t>151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844489993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s-MX" smtClean="0"/>
              <a:t>152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570959991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s-MX" smtClean="0"/>
              <a:t>153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076680880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s-MX" smtClean="0"/>
              <a:t>154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79929540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s-MX" smtClean="0"/>
              <a:t>156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4030109853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s-MX" smtClean="0"/>
              <a:t>157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214145733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s-MX" smtClean="0"/>
              <a:t>158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3170401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s-MX" smtClean="0"/>
              <a:t>15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236245172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s-MX" smtClean="0"/>
              <a:t>159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67160018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s-MX" smtClean="0"/>
              <a:t>160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244615772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s-MX" smtClean="0"/>
              <a:t>161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881755426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s-MX" smtClean="0"/>
              <a:t>162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791005644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s-MX" smtClean="0"/>
              <a:t>163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9163317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s-MX" smtClean="0"/>
              <a:t>164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395891918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s-MX" smtClean="0"/>
              <a:t>165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556554312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s-MX" smtClean="0"/>
              <a:t>166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553454606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s-MX" smtClean="0"/>
              <a:t>167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716290874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s-MX" smtClean="0"/>
              <a:t>168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1681909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s-MX" smtClean="0"/>
              <a:t>16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6781528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s-MX" smtClean="0"/>
              <a:t>169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8454997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s-MX" smtClean="0"/>
              <a:t>170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40832003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s-MX" smtClean="0"/>
              <a:t>17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5182881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s-MX" smtClean="0"/>
              <a:t>18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8049770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s-MX" smtClean="0"/>
              <a:t>19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687126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s-MX" smtClean="0"/>
              <a:t>2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11172880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s-MX" smtClean="0"/>
              <a:t>20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26555562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s-MX" smtClean="0"/>
              <a:t>21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71065449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s-MX" smtClean="0"/>
              <a:t>22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43557286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s-MX" smtClean="0"/>
              <a:t>23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18798382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s-MX" smtClean="0"/>
              <a:t>24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97696325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s-MX" smtClean="0"/>
              <a:t>25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96383641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s-MX" smtClean="0"/>
              <a:t>26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00036888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s-MX" smtClean="0"/>
              <a:t>27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24408327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s-MX" smtClean="0"/>
              <a:t>28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30010944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s-MX" smtClean="0"/>
              <a:t>29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1065177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s-MX" smtClean="0"/>
              <a:t>3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412214665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s-MX" smtClean="0"/>
              <a:t>30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92044885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s-MX" smtClean="0"/>
              <a:t>31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99761390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s-MX" smtClean="0"/>
              <a:t>32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95837654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s-MX" smtClean="0"/>
              <a:t>33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402561245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s-MX" smtClean="0"/>
              <a:t>34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94676762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s-MX" smtClean="0"/>
              <a:t>35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2890104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s-MX" smtClean="0"/>
              <a:t>36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64219523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s-MX" smtClean="0"/>
              <a:t>37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67109494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s-MX" smtClean="0"/>
              <a:t>42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28094978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s-MX" smtClean="0"/>
              <a:t>43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0996212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s-MX" smtClean="0"/>
              <a:t>4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97868145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s-MX" smtClean="0"/>
              <a:t>44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03124943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s-MX" smtClean="0"/>
              <a:t>45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19011675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s-MX" smtClean="0"/>
              <a:t>46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62810458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s-MX" smtClean="0"/>
              <a:t>47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10232786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s-MX" smtClean="0"/>
              <a:t>48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22662056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s-MX" smtClean="0"/>
              <a:t>49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15397505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s-MX" smtClean="0"/>
              <a:t>50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58495192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s-MX" smtClean="0"/>
              <a:t>51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17324277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s-MX" smtClean="0"/>
              <a:t>52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66911995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s-MX" smtClean="0"/>
              <a:t>53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7829948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s-MX" smtClean="0"/>
              <a:t>5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82752296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s-MX" smtClean="0"/>
              <a:t>54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97350220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s-MX" smtClean="0"/>
              <a:t>55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62542241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s-MX" smtClean="0"/>
              <a:t>56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92922388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s-MX" smtClean="0"/>
              <a:t>57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426599705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s-MX" smtClean="0"/>
              <a:t>58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2036213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s-MX" smtClean="0"/>
              <a:t>59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54351897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s-MX" smtClean="0"/>
              <a:t>60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96891393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s-MX" smtClean="0"/>
              <a:t>61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412348727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s-MX" smtClean="0"/>
              <a:t>62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77442897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s-MX" smtClean="0"/>
              <a:t>63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9119486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s-MX" smtClean="0"/>
              <a:t>6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33500079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s-MX" smtClean="0"/>
              <a:t>64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62813782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s-MX" smtClean="0"/>
              <a:t>65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30738481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s-MX" smtClean="0"/>
              <a:t>66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17884225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s-MX" smtClean="0"/>
              <a:t>67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934179986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s-MX" smtClean="0"/>
              <a:t>68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52133338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s-MX" smtClean="0"/>
              <a:t>69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00598722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s-MX" smtClean="0"/>
              <a:t>70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514547554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s-MX" smtClean="0"/>
              <a:t>71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883563490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s-MX" smtClean="0"/>
              <a:t>72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537445288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s-MX" smtClean="0"/>
              <a:t>73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5793954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s-MX" smtClean="0"/>
              <a:t>7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92229536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s-MX" smtClean="0"/>
              <a:t>74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67542637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s-MX" smtClean="0"/>
              <a:t>75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4152790508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s-MX" smtClean="0"/>
              <a:t>76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4104843012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s-MX" smtClean="0"/>
              <a:t>77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424001187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s-MX" smtClean="0"/>
              <a:t>78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747922619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s-MX" smtClean="0"/>
              <a:t>79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014786425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s-MX" smtClean="0"/>
              <a:t>80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015522478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s-MX" smtClean="0"/>
              <a:t>81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139820052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s-MX" smtClean="0"/>
              <a:t>82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269276959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s-MX" smtClean="0"/>
              <a:t>83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6964201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s-MX" smtClean="0"/>
              <a:t>8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419145836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s-MX" smtClean="0"/>
              <a:t>84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145450275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s-MX" smtClean="0"/>
              <a:t>85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846054077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s-MX" smtClean="0"/>
              <a:t>86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762379348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s-MX" smtClean="0"/>
              <a:t>87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191511948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s-MX" smtClean="0"/>
              <a:t>88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244485250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s-MX" smtClean="0"/>
              <a:t>89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403772998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s-MX" smtClean="0"/>
              <a:t>90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571817838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s-MX" smtClean="0"/>
              <a:t>91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869244330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s-MX" smtClean="0"/>
              <a:t>92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606667252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s-MX" smtClean="0"/>
              <a:t>93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7310674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s-MX" smtClean="0"/>
              <a:t>9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643692680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s-MX" smtClean="0"/>
              <a:t>94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209819558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s-MX" smtClean="0"/>
              <a:t>95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728614696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s-MX" smtClean="0"/>
              <a:t>96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902027186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s-MX" smtClean="0"/>
              <a:t>97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575690755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s-MX" smtClean="0"/>
              <a:t>98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512110912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s-MX" smtClean="0"/>
              <a:t>99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050240558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s-MX" smtClean="0"/>
              <a:t>100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356181257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s-MX" smtClean="0"/>
              <a:t>101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477269840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s-MX" smtClean="0"/>
              <a:t>102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751389002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s-MX" smtClean="0"/>
              <a:t>103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3589975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/>
          <p:cNvSpPr/>
          <p:nvPr/>
        </p:nvSpPr>
        <p:spPr>
          <a:xfrm>
            <a:off x="2832533" y="1371600"/>
            <a:ext cx="9359467" cy="2971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MX" noProof="0" dirty="0"/>
          </a:p>
        </p:txBody>
      </p:sp>
      <p:sp>
        <p:nvSpPr>
          <p:cNvPr id="10" name="Rectángulo 9"/>
          <p:cNvSpPr/>
          <p:nvPr/>
        </p:nvSpPr>
        <p:spPr>
          <a:xfrm>
            <a:off x="2832533" y="4462272"/>
            <a:ext cx="9359467" cy="10332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MX" noProof="0" dirty="0"/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 bwMode="black">
          <a:xfrm>
            <a:off x="3175199" y="1943842"/>
            <a:ext cx="8500062" cy="2387600"/>
          </a:xfrm>
        </p:spPr>
        <p:txBody>
          <a:bodyPr rtlCol="0" anchor="b"/>
          <a:lstStyle>
            <a:lvl1pPr algn="l">
              <a:lnSpc>
                <a:spcPct val="90000"/>
              </a:lnSpc>
              <a:defRPr sz="6000" b="1">
                <a:solidFill>
                  <a:schemeClr val="tx1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MX" noProof="0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3175199" y="4538659"/>
            <a:ext cx="8500062" cy="865321"/>
          </a:xfrm>
        </p:spPr>
        <p:txBody>
          <a:bodyPr rtlCol="0"/>
          <a:lstStyle>
            <a:lvl1pPr marL="0" indent="0" algn="l">
              <a:spcBef>
                <a:spcPts val="0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Haga clic para modificar el estilo de subtítulo del patrón</a:t>
            </a:r>
            <a:endParaRPr lang="es-MX" noProof="0" dirty="0"/>
          </a:p>
        </p:txBody>
      </p:sp>
      <p:sp>
        <p:nvSpPr>
          <p:cNvPr id="11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9D3052AD-9804-4A40-B952-50BC9E05A3DE}" type="datetime1">
              <a:rPr lang="es-MX" smtClean="0"/>
              <a:pPr/>
              <a:t>21/06/2023</a:t>
            </a:fld>
            <a:endParaRPr lang="es-MX" dirty="0"/>
          </a:p>
        </p:txBody>
      </p:sp>
      <p:sp>
        <p:nvSpPr>
          <p:cNvPr id="12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rtl="0"/>
            <a:endParaRPr lang="es-MX" noProof="0" dirty="0"/>
          </a:p>
        </p:txBody>
      </p:sp>
      <p:sp>
        <p:nvSpPr>
          <p:cNvPr id="13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rtl="0"/>
            <a:fld id="{BD266BE7-899D-4075-917F-DBDE33B6B692}" type="slidenum">
              <a:rPr lang="es-MX" noProof="0" smtClean="0"/>
              <a:pPr rtl="0"/>
              <a:t>‹Nº›</a:t>
            </a:fld>
            <a:endParaRPr lang="es-MX" noProof="0" dirty="0"/>
          </a:p>
        </p:txBody>
      </p:sp>
    </p:spTree>
    <p:extLst>
      <p:ext uri="{BB962C8B-B14F-4D97-AF65-F5344CB8AC3E}">
        <p14:creationId xmlns:p14="http://schemas.microsoft.com/office/powerpoint/2010/main" val="3047549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MX" noProof="0" dirty="0"/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MX" noProof="0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4D9A4368-F02C-40B7-9206-8369F43DDCCB}" type="datetime1">
              <a:rPr lang="es-MX" smtClean="0"/>
              <a:pPr/>
              <a:t>21/06/2023</a:t>
            </a:fld>
            <a:endParaRPr lang="es-MX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MX" noProof="0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D266BE7-899D-4075-917F-DBDE33B6B692}" type="slidenum">
              <a:rPr lang="es-MX" noProof="0" smtClean="0"/>
              <a:t>‹Nº›</a:t>
            </a:fld>
            <a:endParaRPr lang="es-MX" noProof="0" dirty="0"/>
          </a:p>
        </p:txBody>
      </p:sp>
    </p:spTree>
    <p:extLst>
      <p:ext uri="{BB962C8B-B14F-4D97-AF65-F5344CB8AC3E}">
        <p14:creationId xmlns:p14="http://schemas.microsoft.com/office/powerpoint/2010/main" val="2664405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/>
          <p:cNvSpPr/>
          <p:nvPr/>
        </p:nvSpPr>
        <p:spPr>
          <a:xfrm rot="5400000">
            <a:off x="8267671" y="3370131"/>
            <a:ext cx="6858000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MX" noProof="0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 rot="5400000">
            <a:off x="7523375" y="2743540"/>
            <a:ext cx="6857433" cy="1371487"/>
          </a:xfrm>
          <a:prstGeom prst="rect">
            <a:avLst/>
          </a:prstGeom>
        </p:spPr>
      </p:pic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10266348" y="462249"/>
            <a:ext cx="1370886" cy="5714714"/>
          </a:xfrm>
        </p:spPr>
        <p:txBody>
          <a:bodyPr vert="eaVert"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MX" noProof="0" dirty="0"/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/>
          </p:nvPr>
        </p:nvSpPr>
        <p:spPr>
          <a:xfrm>
            <a:off x="378199" y="462249"/>
            <a:ext cx="9693088" cy="5714714"/>
          </a:xfrm>
        </p:spPr>
        <p:txBody>
          <a:bodyPr vert="eaVert"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MX" noProof="0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378199" y="6356350"/>
            <a:ext cx="1971947" cy="365125"/>
          </a:xfrm>
        </p:spPr>
        <p:txBody>
          <a:bodyPr rtlCol="0"/>
          <a:lstStyle>
            <a:lvl1pPr>
              <a:defRPr/>
            </a:lvl1pPr>
          </a:lstStyle>
          <a:p>
            <a:fld id="{5A93B8E3-7FEE-4377-A0D0-1248803941E4}" type="datetime1">
              <a:rPr lang="es-MX" smtClean="0"/>
              <a:pPr/>
              <a:t>21/06/2023</a:t>
            </a:fld>
            <a:endParaRPr lang="es-MX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2382374" y="6356350"/>
            <a:ext cx="5687786" cy="365125"/>
          </a:xfrm>
        </p:spPr>
        <p:txBody>
          <a:bodyPr rtlCol="0"/>
          <a:lstStyle/>
          <a:p>
            <a:pPr rtl="0"/>
            <a:endParaRPr lang="es-MX" noProof="0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8102389" y="6356350"/>
            <a:ext cx="1968898" cy="365125"/>
          </a:xfrm>
        </p:spPr>
        <p:txBody>
          <a:bodyPr rtlCol="0"/>
          <a:lstStyle/>
          <a:p>
            <a:pPr rtl="0"/>
            <a:fld id="{BD266BE7-899D-4075-917F-DBDE33B6B692}" type="slidenum">
              <a:rPr lang="es-MX" noProof="0" smtClean="0"/>
              <a:t>‹Nº›</a:t>
            </a:fld>
            <a:endParaRPr lang="es-MX" noProof="0" dirty="0"/>
          </a:p>
        </p:txBody>
      </p:sp>
    </p:spTree>
    <p:extLst>
      <p:ext uri="{BB962C8B-B14F-4D97-AF65-F5344CB8AC3E}">
        <p14:creationId xmlns:p14="http://schemas.microsoft.com/office/powerpoint/2010/main" val="3029411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433268" y="268444"/>
            <a:ext cx="5251293" cy="4925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369" b="0" i="0">
                <a:solidFill>
                  <a:schemeClr val="hlink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1"/>
            <a:ext cx="8534400" cy="42691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774" b="0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189" b="0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pPr marL="104445">
              <a:spcBef>
                <a:spcPts val="377"/>
              </a:spcBef>
            </a:pPr>
            <a:r>
              <a:rPr lang="es-MX" dirty="0"/>
              <a:t>9</a:t>
            </a:r>
            <a:r>
              <a:rPr lang="es-MX" spc="-20" dirty="0"/>
              <a:t> </a:t>
            </a:r>
            <a:r>
              <a:rPr lang="es-MX" dirty="0"/>
              <a:t>de</a:t>
            </a:r>
            <a:r>
              <a:rPr lang="es-MX" spc="-20" dirty="0"/>
              <a:t> marzo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6/21/2023</a:t>
            </a:fld>
            <a:endParaRPr lang="en-US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189" b="0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pPr marL="154781">
              <a:spcBef>
                <a:spcPts val="377"/>
              </a:spcBef>
            </a:pPr>
            <a:fld id="{81D60167-4931-47E6-BA6A-407CBD079E47}" type="slidenum">
              <a:rPr lang="es-MX" smtClean="0"/>
              <a:pPr marL="154781">
                <a:spcBef>
                  <a:spcPts val="377"/>
                </a:spcBef>
              </a:pPr>
              <a:t>‹Nº›</a:t>
            </a:fld>
            <a:r>
              <a:rPr lang="es-MX" spc="20" dirty="0"/>
              <a:t> </a:t>
            </a:r>
            <a:r>
              <a:rPr lang="es-MX" spc="168" dirty="0"/>
              <a:t>/</a:t>
            </a:r>
            <a:r>
              <a:rPr lang="es-MX" spc="30" dirty="0"/>
              <a:t> </a:t>
            </a:r>
            <a:r>
              <a:rPr lang="es-MX" spc="-69" dirty="0"/>
              <a:t>29</a:t>
            </a:r>
          </a:p>
        </p:txBody>
      </p:sp>
    </p:spTree>
    <p:extLst>
      <p:ext uri="{BB962C8B-B14F-4D97-AF65-F5344CB8AC3E}">
        <p14:creationId xmlns:p14="http://schemas.microsoft.com/office/powerpoint/2010/main" val="37851299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MX" noProof="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MX" noProof="0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D6E13781-2DFE-4795-8944-05FD91CB3CEA}" type="datetime1">
              <a:rPr lang="es-MX" noProof="0" smtClean="0"/>
              <a:pPr/>
              <a:t>21/06/2023</a:t>
            </a:fld>
            <a:endParaRPr lang="es-MX" noProof="0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MX" noProof="0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D266BE7-899D-4075-917F-DBDE33B6B692}" type="slidenum">
              <a:rPr lang="es-MX" noProof="0" smtClean="0"/>
              <a:t>‹Nº›</a:t>
            </a:fld>
            <a:endParaRPr lang="es-MX" noProof="0" dirty="0"/>
          </a:p>
        </p:txBody>
      </p:sp>
    </p:spTree>
    <p:extLst>
      <p:ext uri="{BB962C8B-B14F-4D97-AF65-F5344CB8AC3E}">
        <p14:creationId xmlns:p14="http://schemas.microsoft.com/office/powerpoint/2010/main" val="5413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/>
          <p:cNvSpPr/>
          <p:nvPr/>
        </p:nvSpPr>
        <p:spPr>
          <a:xfrm>
            <a:off x="3502152" y="-20637"/>
            <a:ext cx="7315200" cy="434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MX" noProof="0" dirty="0"/>
          </a:p>
        </p:txBody>
      </p:sp>
      <p:sp>
        <p:nvSpPr>
          <p:cNvPr id="9" name="Rectángulo 8"/>
          <p:cNvSpPr/>
          <p:nvPr/>
        </p:nvSpPr>
        <p:spPr>
          <a:xfrm>
            <a:off x="3502152" y="4462272"/>
            <a:ext cx="7315200" cy="17190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MX" noProof="0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 bwMode="black">
          <a:xfrm>
            <a:off x="3838015" y="658346"/>
            <a:ext cx="6597464" cy="3664417"/>
          </a:xfrm>
        </p:spPr>
        <p:txBody>
          <a:bodyPr rtlCol="0" anchor="b">
            <a:normAutofit/>
          </a:bodyPr>
          <a:lstStyle>
            <a:lvl1pPr>
              <a:lnSpc>
                <a:spcPct val="90000"/>
              </a:lnSpc>
              <a:defRPr sz="5000" b="1">
                <a:solidFill>
                  <a:schemeClr val="tx1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MX" noProof="0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3838014" y="4589463"/>
            <a:ext cx="6597465" cy="1500187"/>
          </a:xfrm>
        </p:spPr>
        <p:txBody>
          <a:bodyPr rtlCol="0"/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504A9438-3560-40AF-8FE1-E28D75DE87AD}" type="datetime1">
              <a:rPr lang="es-MX" smtClean="0"/>
              <a:pPr/>
              <a:t>21/06/2023</a:t>
            </a:fld>
            <a:endParaRPr lang="es-MX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rtl="0"/>
            <a:endParaRPr lang="es-MX" noProof="0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rtl="0"/>
            <a:fld id="{BD266BE7-899D-4075-917F-DBDE33B6B692}" type="slidenum">
              <a:rPr lang="es-MX" noProof="0" smtClean="0"/>
              <a:pPr rtl="0"/>
              <a:t>‹Nº›</a:t>
            </a:fld>
            <a:endParaRPr lang="es-MX" noProof="0" dirty="0"/>
          </a:p>
        </p:txBody>
      </p:sp>
    </p:spTree>
    <p:extLst>
      <p:ext uri="{BB962C8B-B14F-4D97-AF65-F5344CB8AC3E}">
        <p14:creationId xmlns:p14="http://schemas.microsoft.com/office/powerpoint/2010/main" val="4282452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MX" noProof="0" dirty="0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1280160" y="2194560"/>
            <a:ext cx="4489704" cy="3986784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MX" noProof="0" dirty="0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415368" y="2194560"/>
            <a:ext cx="4493424" cy="3986784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MX" noProof="0" dirty="0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F0E5AE59-CC1C-4E0E-B93C-BC06D1935B7C}" type="datetime1">
              <a:rPr lang="es-MX" smtClean="0"/>
              <a:pPr/>
              <a:t>21/06/2023</a:t>
            </a:fld>
            <a:endParaRPr lang="es-MX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MX" noProof="0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D266BE7-899D-4075-917F-DBDE33B6B692}" type="slidenum">
              <a:rPr lang="es-MX" noProof="0" smtClean="0"/>
              <a:t>‹Nº›</a:t>
            </a:fld>
            <a:endParaRPr lang="es-MX" noProof="0" dirty="0"/>
          </a:p>
        </p:txBody>
      </p:sp>
    </p:spTree>
    <p:extLst>
      <p:ext uri="{BB962C8B-B14F-4D97-AF65-F5344CB8AC3E}">
        <p14:creationId xmlns:p14="http://schemas.microsoft.com/office/powerpoint/2010/main" val="3201040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MX" noProof="0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280160" y="1828456"/>
            <a:ext cx="4489704" cy="830695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1280160" y="2743194"/>
            <a:ext cx="4489704" cy="3433769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MX" noProof="0" dirty="0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419088" y="1828456"/>
            <a:ext cx="4489704" cy="830695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419088" y="2743194"/>
            <a:ext cx="4489704" cy="3433769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MX" noProof="0" dirty="0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C2827D5B-0910-4BD1-AD1A-65D2346E6E9E}" type="datetime1">
              <a:rPr lang="es-MX" smtClean="0"/>
              <a:pPr/>
              <a:t>21/06/2023</a:t>
            </a:fld>
            <a:endParaRPr lang="es-MX" dirty="0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MX" noProof="0" dirty="0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D266BE7-899D-4075-917F-DBDE33B6B692}" type="slidenum">
              <a:rPr lang="es-MX" noProof="0" smtClean="0"/>
              <a:t>‹Nº›</a:t>
            </a:fld>
            <a:endParaRPr lang="es-MX" noProof="0" dirty="0"/>
          </a:p>
        </p:txBody>
      </p:sp>
    </p:spTree>
    <p:extLst>
      <p:ext uri="{BB962C8B-B14F-4D97-AF65-F5344CB8AC3E}">
        <p14:creationId xmlns:p14="http://schemas.microsoft.com/office/powerpoint/2010/main" val="4261286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MX" noProof="0" dirty="0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7D11B509-11F7-43E5-97F9-DF3CEF11F6B8}" type="datetime1">
              <a:rPr lang="es-MX" smtClean="0"/>
              <a:pPr/>
              <a:t>21/06/2023</a:t>
            </a:fld>
            <a:endParaRPr lang="es-MX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MX" noProof="0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D266BE7-899D-4075-917F-DBDE33B6B692}" type="slidenum">
              <a:rPr lang="es-MX" noProof="0" smtClean="0"/>
              <a:t>‹Nº›</a:t>
            </a:fld>
            <a:endParaRPr lang="es-MX" noProof="0" dirty="0"/>
          </a:p>
        </p:txBody>
      </p:sp>
    </p:spTree>
    <p:extLst>
      <p:ext uri="{BB962C8B-B14F-4D97-AF65-F5344CB8AC3E}">
        <p14:creationId xmlns:p14="http://schemas.microsoft.com/office/powerpoint/2010/main" val="2641611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F9AF35CF-B5E9-4162-8755-ACF34315B1AB}" type="datetime1">
              <a:rPr lang="es-MX" smtClean="0"/>
              <a:pPr/>
              <a:t>21/06/2023</a:t>
            </a:fld>
            <a:endParaRPr lang="es-MX" dirty="0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MX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D266BE7-899D-4075-917F-DBDE33B6B692}" type="slidenum">
              <a:rPr lang="es-MX" noProof="0" smtClean="0"/>
              <a:t>‹Nº›</a:t>
            </a:fld>
            <a:endParaRPr lang="es-MX" noProof="0" dirty="0"/>
          </a:p>
        </p:txBody>
      </p:sp>
    </p:spTree>
    <p:extLst>
      <p:ext uri="{BB962C8B-B14F-4D97-AF65-F5344CB8AC3E}">
        <p14:creationId xmlns:p14="http://schemas.microsoft.com/office/powerpoint/2010/main" val="1830296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 anchor="ctr">
            <a:normAutofit/>
          </a:bodyPr>
          <a:lstStyle>
            <a:lvl1pPr>
              <a:defRPr sz="3000"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MX" noProof="0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half" idx="2"/>
          </p:nvPr>
        </p:nvSpPr>
        <p:spPr>
          <a:xfrm>
            <a:off x="1291818" y="2465294"/>
            <a:ext cx="3834874" cy="3711669"/>
          </a:xfrm>
        </p:spPr>
        <p:txBody>
          <a:bodyPr rtlCol="0">
            <a:normAutofit/>
          </a:bodyPr>
          <a:lstStyle>
            <a:lvl1pPr marL="0" indent="0">
              <a:spcBef>
                <a:spcPts val="1500"/>
              </a:spcBef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3" name="Marcador de contenido 3"/>
          <p:cNvSpPr>
            <a:spLocks noGrp="1"/>
          </p:cNvSpPr>
          <p:nvPr>
            <p:ph idx="1"/>
          </p:nvPr>
        </p:nvSpPr>
        <p:spPr>
          <a:xfrm>
            <a:off x="5518897" y="2465294"/>
            <a:ext cx="5174504" cy="3711669"/>
          </a:xfrm>
        </p:spPr>
        <p:txBody>
          <a:bodyPr rtlCol="0"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MX" noProof="0" dirty="0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19D091C2-FE78-440F-9CAF-345CD7A1A300}" type="datetime1">
              <a:rPr lang="es-MX" smtClean="0"/>
              <a:pPr/>
              <a:t>21/06/2023</a:t>
            </a:fld>
            <a:endParaRPr lang="es-MX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MX" noProof="0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D266BE7-899D-4075-917F-DBDE33B6B692}" type="slidenum">
              <a:rPr lang="es-MX" noProof="0" smtClean="0"/>
              <a:t>‹Nº›</a:t>
            </a:fld>
            <a:endParaRPr lang="es-MX" noProof="0" dirty="0"/>
          </a:p>
        </p:txBody>
      </p:sp>
    </p:spTree>
    <p:extLst>
      <p:ext uri="{BB962C8B-B14F-4D97-AF65-F5344CB8AC3E}">
        <p14:creationId xmlns:p14="http://schemas.microsoft.com/office/powerpoint/2010/main" val="3114742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 anchor="ctr">
            <a:normAutofit/>
          </a:bodyPr>
          <a:lstStyle>
            <a:lvl1pPr>
              <a:defRPr sz="3000"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MX" noProof="0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291819" y="2465293"/>
            <a:ext cx="3834874" cy="3711669"/>
          </a:xfrm>
        </p:spPr>
        <p:txBody>
          <a:bodyPr rtlCol="0">
            <a:normAutofit/>
          </a:bodyPr>
          <a:lstStyle>
            <a:lvl1pPr marL="0" indent="0"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3" name="Marcador de posición de imagen 2" descr="Marcador de posición vacío para agregar una imagen. Haz clic en el marcador de posición y selecciona la imagen que desees agregar"/>
          <p:cNvSpPr>
            <a:spLocks noGrp="1"/>
          </p:cNvSpPr>
          <p:nvPr>
            <p:ph type="pic" idx="1"/>
          </p:nvPr>
        </p:nvSpPr>
        <p:spPr>
          <a:xfrm>
            <a:off x="5518896" y="1828456"/>
            <a:ext cx="5389895" cy="5029544"/>
          </a:xfrm>
        </p:spPr>
        <p:txBody>
          <a:bodyPr tIns="1371600" rtlCol="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s-ES" noProof="0" dirty="0"/>
              <a:t>Haga clic en el icono para agregar una imagen</a:t>
            </a:r>
            <a:endParaRPr lang="es-MX" noProof="0" dirty="0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D033A126-2F46-46BA-AC60-47D21A1142F7}" type="datetime1">
              <a:rPr lang="es-MX" noProof="0" smtClean="0"/>
              <a:pPr/>
              <a:t>21/06/2023</a:t>
            </a:fld>
            <a:endParaRPr lang="es-MX" noProof="0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MX" noProof="0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D266BE7-899D-4075-917F-DBDE33B6B692}" type="slidenum">
              <a:rPr lang="es-MX" noProof="0" smtClean="0"/>
              <a:t>‹Nº›</a:t>
            </a:fld>
            <a:endParaRPr lang="es-MX" noProof="0" dirty="0"/>
          </a:p>
        </p:txBody>
      </p:sp>
    </p:spTree>
    <p:extLst>
      <p:ext uri="{BB962C8B-B14F-4D97-AF65-F5344CB8AC3E}">
        <p14:creationId xmlns:p14="http://schemas.microsoft.com/office/powerpoint/2010/main" val="4161366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/>
          <p:cNvSpPr/>
          <p:nvPr/>
        </p:nvSpPr>
        <p:spPr>
          <a:xfrm>
            <a:off x="0" y="347472"/>
            <a:ext cx="12188952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MX" noProof="0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0" y="457200"/>
            <a:ext cx="12188952" cy="1371257"/>
          </a:xfrm>
          <a:prstGeom prst="rect">
            <a:avLst/>
          </a:prstGeom>
        </p:spPr>
      </p:pic>
      <p:sp>
        <p:nvSpPr>
          <p:cNvPr id="2" name="Marcador de título 1"/>
          <p:cNvSpPr>
            <a:spLocks noGrp="1"/>
          </p:cNvSpPr>
          <p:nvPr>
            <p:ph type="title"/>
          </p:nvPr>
        </p:nvSpPr>
        <p:spPr bwMode="black">
          <a:xfrm>
            <a:off x="1280160" y="466343"/>
            <a:ext cx="9628632" cy="1362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s-MX" noProof="0" dirty="0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280160" y="2190749"/>
            <a:ext cx="9628632" cy="39862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s-MX" noProof="0" dirty="0"/>
              <a:t>Haga clic para modificar los estilos de texto del patrón</a:t>
            </a:r>
          </a:p>
          <a:p>
            <a:pPr lvl="1" rtl="0"/>
            <a:r>
              <a:rPr lang="es-MX" noProof="0" dirty="0"/>
              <a:t>Segundo nivel</a:t>
            </a:r>
          </a:p>
          <a:p>
            <a:pPr lvl="2" rtl="0"/>
            <a:r>
              <a:rPr lang="es-MX" noProof="0" dirty="0"/>
              <a:t>Tercer nivel</a:t>
            </a:r>
          </a:p>
          <a:p>
            <a:pPr lvl="3" rtl="0"/>
            <a:r>
              <a:rPr lang="es-MX" noProof="0" dirty="0"/>
              <a:t>Cuarto nivel</a:t>
            </a:r>
          </a:p>
          <a:p>
            <a:pPr lvl="4" rtl="0"/>
            <a:r>
              <a:rPr lang="es-MX" noProof="0" dirty="0"/>
              <a:t>Quinto nivel</a:t>
            </a:r>
          </a:p>
          <a:p>
            <a:pPr lvl="5" rtl="0"/>
            <a:r>
              <a:rPr lang="es-MX" noProof="0" dirty="0"/>
              <a:t>Sexto</a:t>
            </a:r>
          </a:p>
          <a:p>
            <a:pPr lvl="6" rtl="0"/>
            <a:r>
              <a:rPr lang="es-MX" noProof="0" dirty="0"/>
              <a:t>Séptimo</a:t>
            </a:r>
          </a:p>
          <a:p>
            <a:pPr lvl="7" rtl="0"/>
            <a:r>
              <a:rPr lang="es-MX" noProof="0" dirty="0"/>
              <a:t>Octavo</a:t>
            </a:r>
          </a:p>
          <a:p>
            <a:pPr lvl="8" rtl="0"/>
            <a:r>
              <a:rPr lang="es-MX" noProof="0" dirty="0"/>
              <a:t>Noveno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1280160" y="6356350"/>
            <a:ext cx="19719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/>
                </a:solidFill>
              </a:defRPr>
            </a:lvl1pPr>
          </a:lstStyle>
          <a:p>
            <a:fld id="{A39341E7-0B39-4DE8-9796-CE902B2EC80E}" type="datetime1">
              <a:rPr lang="es-MX" smtClean="0"/>
              <a:pPr/>
              <a:t>21/06/2023</a:t>
            </a:fld>
            <a:endParaRPr lang="es-MX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3252107" y="6356350"/>
            <a:ext cx="56877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/>
                </a:solidFill>
              </a:defRPr>
            </a:lvl1pPr>
          </a:lstStyle>
          <a:p>
            <a:pPr rtl="0"/>
            <a:endParaRPr lang="es-MX" noProof="0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939894" y="6356350"/>
            <a:ext cx="19688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/>
                </a:solidFill>
              </a:defRPr>
            </a:lvl1pPr>
          </a:lstStyle>
          <a:p>
            <a:pPr rtl="0"/>
            <a:fld id="{BD266BE7-899D-4075-917F-DBDE33B6B692}" type="slidenum">
              <a:rPr lang="es-MX" noProof="0" smtClean="0"/>
              <a:pPr rtl="0"/>
              <a:t>‹Nº›</a:t>
            </a:fld>
            <a:endParaRPr lang="es-MX" noProof="0" dirty="0"/>
          </a:p>
        </p:txBody>
      </p:sp>
    </p:spTree>
    <p:extLst>
      <p:ext uri="{BB962C8B-B14F-4D97-AF65-F5344CB8AC3E}">
        <p14:creationId xmlns:p14="http://schemas.microsoft.com/office/powerpoint/2010/main" val="2871921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5000"/>
        </a:lnSpc>
        <a:spcBef>
          <a:spcPct val="0"/>
        </a:spcBef>
        <a:buNone/>
        <a:defRPr sz="30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500"/>
        </a:spcBef>
        <a:buFont typeface="Wingdings" panose="05000000000000000000" pitchFamily="2" charset="2"/>
        <a:buChar char="§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9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7" Type="http://schemas.openxmlformats.org/officeDocument/2006/relationships/image" Target="../media/image104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4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4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4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4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1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4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4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4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4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4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109.png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4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jp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4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4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4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4.xml"/></Relationships>
</file>

<file path=ppt/slides/_rels/slide1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3" Type="http://schemas.openxmlformats.org/officeDocument/2006/relationships/image" Target="../media/image117.png"/><Relationship Id="rId7" Type="http://schemas.openxmlformats.org/officeDocument/2006/relationships/image" Target="../media/image121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4.xml"/></Relationships>
</file>

<file path=ppt/slides/_rels/slide1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3" Type="http://schemas.openxmlformats.org/officeDocument/2006/relationships/image" Target="../media/image123.png"/><Relationship Id="rId7" Type="http://schemas.openxmlformats.org/officeDocument/2006/relationships/image" Target="../media/image127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6.png"/><Relationship Id="rId5" Type="http://schemas.openxmlformats.org/officeDocument/2006/relationships/image" Target="../media/image125.png"/><Relationship Id="rId4" Type="http://schemas.openxmlformats.org/officeDocument/2006/relationships/image" Target="../media/image124.svg"/><Relationship Id="rId9" Type="http://schemas.openxmlformats.org/officeDocument/2006/relationships/image" Target="../media/image129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6.png"/><Relationship Id="rId5" Type="http://schemas.openxmlformats.org/officeDocument/2006/relationships/image" Target="../media/image135.png"/><Relationship Id="rId4" Type="http://schemas.openxmlformats.org/officeDocument/2006/relationships/image" Target="../media/image134.png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4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g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4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jp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7.png"/><Relationship Id="rId4" Type="http://schemas.openxmlformats.org/officeDocument/2006/relationships/image" Target="../media/image126.jpg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4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4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4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jp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4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4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4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3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6.png"/><Relationship Id="rId4" Type="http://schemas.openxmlformats.org/officeDocument/2006/relationships/image" Target="../media/image145.pn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4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9.pn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1.png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4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4.png"/><Relationship Id="rId4" Type="http://schemas.openxmlformats.org/officeDocument/2006/relationships/image" Target="../media/image153.png"/></Relationships>
</file>

<file path=ppt/slides/_rels/slide1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3" Type="http://schemas.openxmlformats.org/officeDocument/2006/relationships/image" Target="../media/image155.png"/><Relationship Id="rId7" Type="http://schemas.openxmlformats.org/officeDocument/2006/relationships/image" Target="../media/image159.png"/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8.png"/><Relationship Id="rId5" Type="http://schemas.openxmlformats.org/officeDocument/2006/relationships/image" Target="../media/image157.png"/><Relationship Id="rId4" Type="http://schemas.openxmlformats.org/officeDocument/2006/relationships/image" Target="../media/image156.png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4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4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4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4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5.png"/><Relationship Id="rId5" Type="http://schemas.openxmlformats.org/officeDocument/2006/relationships/image" Target="../media/image164.png"/><Relationship Id="rId4" Type="http://schemas.openxmlformats.org/officeDocument/2006/relationships/image" Target="../media/image163.png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4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4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4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4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4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4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4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4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4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0.png"/><Relationship Id="rId4" Type="http://schemas.openxmlformats.org/officeDocument/2006/relationships/image" Target="../media/image169.png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3.png"/><Relationship Id="rId4" Type="http://schemas.openxmlformats.org/officeDocument/2006/relationships/image" Target="../media/image172.png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4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0.png"/><Relationship Id="rId5" Type="http://schemas.openxmlformats.org/officeDocument/2006/relationships/image" Target="../media/image179.png"/><Relationship Id="rId4" Type="http://schemas.openxmlformats.org/officeDocument/2006/relationships/image" Target="../media/image17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g"/><Relationship Id="rId4" Type="http://schemas.openxmlformats.org/officeDocument/2006/relationships/image" Target="../media/image20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jp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6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0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8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6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1.sv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3.sv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7.svg"/><Relationship Id="rId5" Type="http://schemas.openxmlformats.org/officeDocument/2006/relationships/image" Target="../media/image66.png"/><Relationship Id="rId4" Type="http://schemas.openxmlformats.org/officeDocument/2006/relationships/image" Target="../media/image65.sv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3.svg"/><Relationship Id="rId5" Type="http://schemas.openxmlformats.org/officeDocument/2006/relationships/image" Target="../media/image82.png"/><Relationship Id="rId4" Type="http://schemas.openxmlformats.org/officeDocument/2006/relationships/image" Target="../media/image81.sv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87.png"/><Relationship Id="rId7" Type="http://schemas.openxmlformats.org/officeDocument/2006/relationships/image" Target="../media/image91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Relationship Id="rId9" Type="http://schemas.openxmlformats.org/officeDocument/2006/relationships/image" Target="../media/image93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g"/><Relationship Id="rId7" Type="http://schemas.openxmlformats.org/officeDocument/2006/relationships/image" Target="../media/image83.sv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2.png"/><Relationship Id="rId5" Type="http://schemas.openxmlformats.org/officeDocument/2006/relationships/image" Target="../media/image81.svg"/><Relationship Id="rId4" Type="http://schemas.openxmlformats.org/officeDocument/2006/relationships/image" Target="../media/image80.pn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4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4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4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4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4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4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4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4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4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4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es-MX" dirty="0"/>
              <a:t>Fluidos en reposo y en movimiento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es-MX" dirty="0"/>
              <a:t>Bloque 1 – Física 2</a:t>
            </a:r>
          </a:p>
        </p:txBody>
      </p:sp>
    </p:spTree>
    <p:extLst>
      <p:ext uri="{BB962C8B-B14F-4D97-AF65-F5344CB8AC3E}">
        <p14:creationId xmlns:p14="http://schemas.microsoft.com/office/powerpoint/2010/main" val="1732698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es-MX" sz="4800" dirty="0"/>
              <a:t>Estado gaseoso</a:t>
            </a:r>
          </a:p>
        </p:txBody>
      </p:sp>
      <p:sp>
        <p:nvSpPr>
          <p:cNvPr id="14" name="Marcador de contenido 2"/>
          <p:cNvSpPr>
            <a:spLocks noGrp="1"/>
          </p:cNvSpPr>
          <p:nvPr>
            <p:ph idx="1"/>
          </p:nvPr>
        </p:nvSpPr>
        <p:spPr>
          <a:xfrm>
            <a:off x="1162173" y="2184577"/>
            <a:ext cx="9628632" cy="4473526"/>
          </a:xfrm>
        </p:spPr>
        <p:txBody>
          <a:bodyPr rtlCol="0">
            <a:normAutofit/>
          </a:bodyPr>
          <a:lstStyle/>
          <a:p>
            <a:pPr marL="0" indent="0" rtl="0">
              <a:buNone/>
            </a:pPr>
            <a:r>
              <a:rPr lang="es-MX" sz="3600" b="0" i="0" dirty="0">
                <a:solidFill>
                  <a:schemeClr val="tx2"/>
                </a:solidFill>
                <a:effectLst/>
                <a:latin typeface="Söhne"/>
              </a:rPr>
              <a:t>Pueden comprimirse o expandirse fácilmente. </a:t>
            </a:r>
            <a:endParaRPr lang="es-MX" sz="3600" dirty="0">
              <a:solidFill>
                <a:schemeClr val="tx2"/>
              </a:solidFill>
            </a:endParaRPr>
          </a:p>
        </p:txBody>
      </p:sp>
      <p:pic>
        <p:nvPicPr>
          <p:cNvPr id="5" name="Imagen 4" descr="Imagen que contiene interior, tabla, corte, grande&#10;&#10;Descripción generada automáticamente">
            <a:extLst>
              <a:ext uri="{FF2B5EF4-FFF2-40B4-BE49-F238E27FC236}">
                <a16:creationId xmlns:a16="http://schemas.microsoft.com/office/drawing/2014/main" id="{94543D0E-D8E8-AA25-FDED-06B3E91319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4059" y="3309559"/>
            <a:ext cx="3988191" cy="2662117"/>
          </a:xfrm>
          <a:prstGeom prst="rect">
            <a:avLst/>
          </a:prstGeom>
        </p:spPr>
      </p:pic>
      <p:pic>
        <p:nvPicPr>
          <p:cNvPr id="7" name="Imagen 6" descr="Nubes en el cielo&#10;&#10;Descripción generada automáticamente">
            <a:extLst>
              <a:ext uri="{FF2B5EF4-FFF2-40B4-BE49-F238E27FC236}">
                <a16:creationId xmlns:a16="http://schemas.microsoft.com/office/drawing/2014/main" id="{156674F6-40BE-6E3B-033B-F6DF86DB6B7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195" y="3562388"/>
            <a:ext cx="3230880" cy="2156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136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1280160" y="466343"/>
            <a:ext cx="9628632" cy="1362113"/>
          </a:xfrm>
        </p:spPr>
        <p:txBody>
          <a:bodyPr rtlCol="0" anchor="ctr">
            <a:normAutofit/>
          </a:bodyPr>
          <a:lstStyle/>
          <a:p>
            <a:pPr rtl="0"/>
            <a:r>
              <a:rPr lang="es-MX" sz="4800" dirty="0">
                <a:solidFill>
                  <a:schemeClr val="bg2"/>
                </a:solidFill>
              </a:rPr>
              <a:t>Resolviendo la inmersión del buzo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50BD509-9E7A-E8A9-1270-8E2F8E292CFF}"/>
              </a:ext>
            </a:extLst>
          </p:cNvPr>
          <p:cNvSpPr txBox="1">
            <a:spLocks/>
          </p:cNvSpPr>
          <p:nvPr/>
        </p:nvSpPr>
        <p:spPr>
          <a:xfrm>
            <a:off x="237480" y="1944677"/>
            <a:ext cx="3314754" cy="35619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s-MX" sz="3600" b="1" dirty="0">
                <a:solidFill>
                  <a:srgbClr val="FF0000"/>
                </a:solidFill>
              </a:rPr>
              <a:t>Datos:</a:t>
            </a:r>
          </a:p>
          <a:p>
            <a:pPr marL="0" indent="0">
              <a:buNone/>
            </a:pPr>
            <a:r>
              <a:rPr lang="es-MX" sz="3600" dirty="0">
                <a:solidFill>
                  <a:schemeClr val="tx2"/>
                </a:solidFill>
                <a:latin typeface="Symbol" panose="05050102010706020507" pitchFamily="18" charset="2"/>
              </a:rPr>
              <a:t>r</a:t>
            </a:r>
            <a:r>
              <a:rPr lang="es-MX" sz="3600" dirty="0">
                <a:solidFill>
                  <a:schemeClr val="tx2"/>
                </a:solidFill>
              </a:rPr>
              <a:t> = 1024 kg/m</a:t>
            </a:r>
            <a:r>
              <a:rPr lang="es-MX" sz="3600" baseline="30000" dirty="0">
                <a:solidFill>
                  <a:schemeClr val="tx2"/>
                </a:solidFill>
              </a:rPr>
              <a:t>3</a:t>
            </a:r>
            <a:endParaRPr lang="es-MX" sz="3600" dirty="0">
              <a:solidFill>
                <a:schemeClr val="tx2"/>
              </a:solidFill>
            </a:endParaRPr>
          </a:p>
          <a:p>
            <a:pPr marL="0" indent="0">
              <a:buFont typeface="Wingdings" panose="05000000000000000000" pitchFamily="2" charset="2"/>
              <a:buNone/>
            </a:pPr>
            <a:r>
              <a:rPr lang="es-MX" sz="3600" dirty="0">
                <a:solidFill>
                  <a:schemeClr val="tx2"/>
                </a:solidFill>
              </a:rPr>
              <a:t>h = 300 m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s-MX" sz="3600" dirty="0" err="1">
                <a:solidFill>
                  <a:schemeClr val="tx2"/>
                </a:solidFill>
              </a:rPr>
              <a:t>P</a:t>
            </a:r>
            <a:r>
              <a:rPr lang="es-MX" sz="3600" baseline="-25000" dirty="0" err="1">
                <a:solidFill>
                  <a:schemeClr val="tx2"/>
                </a:solidFill>
              </a:rPr>
              <a:t>atm</a:t>
            </a:r>
            <a:r>
              <a:rPr lang="es-MX" sz="3600" dirty="0">
                <a:solidFill>
                  <a:schemeClr val="tx2"/>
                </a:solidFill>
              </a:rPr>
              <a:t> = 10</a:t>
            </a:r>
            <a:r>
              <a:rPr lang="es-MX" sz="3600" baseline="30000" dirty="0">
                <a:solidFill>
                  <a:schemeClr val="tx2"/>
                </a:solidFill>
              </a:rPr>
              <a:t>5</a:t>
            </a:r>
            <a:r>
              <a:rPr lang="es-MX" sz="3600" dirty="0">
                <a:solidFill>
                  <a:schemeClr val="tx2"/>
                </a:solidFill>
              </a:rPr>
              <a:t> </a:t>
            </a:r>
            <a:r>
              <a:rPr lang="es-MX" sz="3600" dirty="0" err="1">
                <a:solidFill>
                  <a:schemeClr val="tx2"/>
                </a:solidFill>
              </a:rPr>
              <a:t>Pa</a:t>
            </a:r>
            <a:endParaRPr lang="es-MX" sz="3600" dirty="0">
              <a:solidFill>
                <a:schemeClr val="tx2"/>
              </a:solidFill>
            </a:endParaRPr>
          </a:p>
          <a:p>
            <a:pPr marL="0" indent="0">
              <a:buFont typeface="Wingdings" panose="05000000000000000000" pitchFamily="2" charset="2"/>
              <a:buNone/>
            </a:pPr>
            <a:r>
              <a:rPr lang="es-MX" sz="3600" dirty="0">
                <a:solidFill>
                  <a:schemeClr val="tx2"/>
                </a:solidFill>
              </a:rPr>
              <a:t>g = 9.81 m/s</a:t>
            </a:r>
            <a:r>
              <a:rPr lang="es-MX" sz="3600" baseline="30000" dirty="0">
                <a:solidFill>
                  <a:schemeClr val="tx2"/>
                </a:solidFill>
              </a:rPr>
              <a:t>2</a:t>
            </a:r>
          </a:p>
        </p:txBody>
      </p:sp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A3FC80D1-B68A-DF71-2501-6FDCAEAEE6EF}"/>
              </a:ext>
            </a:extLst>
          </p:cNvPr>
          <p:cNvSpPr txBox="1">
            <a:spLocks/>
          </p:cNvSpPr>
          <p:nvPr/>
        </p:nvSpPr>
        <p:spPr>
          <a:xfrm>
            <a:off x="3552234" y="3429000"/>
            <a:ext cx="3314754" cy="8220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s-MX" sz="3600" b="1" dirty="0">
                <a:solidFill>
                  <a:srgbClr val="FF0000"/>
                </a:solidFill>
              </a:rPr>
              <a:t>Sustitución:</a:t>
            </a:r>
            <a:endParaRPr lang="es-MX" sz="3600" baseline="30000" dirty="0">
              <a:solidFill>
                <a:schemeClr val="tx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1B3D9FC9-525F-BCDC-3CA0-FF7680B6FD6F}"/>
                  </a:ext>
                </a:extLst>
              </p:cNvPr>
              <p:cNvSpPr txBox="1"/>
              <p:nvPr/>
            </p:nvSpPr>
            <p:spPr>
              <a:xfrm>
                <a:off x="3568076" y="4251068"/>
                <a:ext cx="8387553" cy="11065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MX" sz="320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sz="32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s-MX" sz="320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abs</m:t>
                          </m:r>
                        </m:sub>
                      </m:sSub>
                      <m:r>
                        <a:rPr lang="es-MX" sz="32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s-MX" sz="320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MX" sz="32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s-MX" sz="32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  <m:r>
                        <m:rPr>
                          <m:nor/>
                        </m:rPr>
                        <a:rPr lang="es-MX" sz="3200" b="0" i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Pa</m:t>
                      </m:r>
                      <m:r>
                        <a:rPr lang="es-MX" sz="32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s-MX" sz="32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MX" sz="32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1024</m:t>
                          </m:r>
                          <m:f>
                            <m:fPr>
                              <m:ctrlPr>
                                <a:rPr lang="es-MX" sz="32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s-MX" sz="32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𝑘𝑔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s-MX" sz="3200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s-MX" sz="3200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p>
                                  <m:r>
                                    <a:rPr lang="es-MX" sz="3200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d>
                        <m:dPr>
                          <m:ctrlPr>
                            <a:rPr lang="es-MX" sz="32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MX" sz="32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9.81</m:t>
                          </m:r>
                          <m:f>
                            <m:fPr>
                              <m:ctrlPr>
                                <a:rPr lang="es-MX" sz="32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s-MX" sz="32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s-MX" sz="320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s-MX" sz="320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s-MX" sz="320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d>
                        <m:dPr>
                          <m:ctrlPr>
                            <a:rPr lang="es-MX" sz="32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MX" sz="32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s-MX" sz="32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00</m:t>
                          </m:r>
                          <m:r>
                            <a:rPr lang="es-MX" sz="32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s-MX" sz="32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s-MX" sz="32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s-MX" sz="32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1B3D9FC9-525F-BCDC-3CA0-FF7680B6FD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8076" y="4251068"/>
                <a:ext cx="8387553" cy="110652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054A7ABD-155C-5252-4F1B-7A05497B117A}"/>
              </a:ext>
            </a:extLst>
          </p:cNvPr>
          <p:cNvSpPr txBox="1">
            <a:spLocks/>
          </p:cNvSpPr>
          <p:nvPr/>
        </p:nvSpPr>
        <p:spPr>
          <a:xfrm>
            <a:off x="237480" y="5707096"/>
            <a:ext cx="2742267" cy="8220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s-MX" sz="3600" b="1" dirty="0">
                <a:solidFill>
                  <a:srgbClr val="FF0000"/>
                </a:solidFill>
              </a:rPr>
              <a:t>Resultado:</a:t>
            </a:r>
            <a:endParaRPr lang="es-MX" sz="3600" baseline="30000" dirty="0">
              <a:solidFill>
                <a:schemeClr val="tx2"/>
              </a:solidFill>
            </a:endParaRPr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25CC476D-12EC-2734-5561-81D18BDD0AB5}"/>
              </a:ext>
            </a:extLst>
          </p:cNvPr>
          <p:cNvSpPr txBox="1">
            <a:spLocks/>
          </p:cNvSpPr>
          <p:nvPr/>
        </p:nvSpPr>
        <p:spPr>
          <a:xfrm>
            <a:off x="3300011" y="1873082"/>
            <a:ext cx="3314754" cy="8220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s-MX" sz="3600" b="1" dirty="0">
                <a:solidFill>
                  <a:srgbClr val="FF0000"/>
                </a:solidFill>
              </a:rPr>
              <a:t>Expresión:</a:t>
            </a:r>
            <a:endParaRPr lang="es-MX" sz="3600" baseline="30000" dirty="0">
              <a:solidFill>
                <a:schemeClr val="tx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uadroTexto 1">
                <a:extLst>
                  <a:ext uri="{FF2B5EF4-FFF2-40B4-BE49-F238E27FC236}">
                    <a16:creationId xmlns:a16="http://schemas.microsoft.com/office/drawing/2014/main" id="{A9B823B5-D65B-6805-30DA-981B51B38AA1}"/>
                  </a:ext>
                </a:extLst>
              </p:cNvPr>
              <p:cNvSpPr txBox="1"/>
              <p:nvPr/>
            </p:nvSpPr>
            <p:spPr>
              <a:xfrm>
                <a:off x="3568076" y="2584881"/>
                <a:ext cx="4435958" cy="5934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s-MX" sz="3600" b="0" i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abs</m:t>
                          </m:r>
                        </m:sub>
                      </m:sSub>
                      <m:r>
                        <a:rPr lang="es-MX" sz="36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MX" sz="360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s-MX" sz="3600" b="0" i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atm</m:t>
                          </m:r>
                        </m:sub>
                      </m:sSub>
                      <m:r>
                        <a:rPr lang="es-MX" sz="3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es-MX" sz="36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s-MX" sz="36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s-MX" sz="36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  <m:r>
                        <a:rPr lang="es-MX" sz="3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s-MX" sz="3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s-MX" sz="36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2" name="CuadroTexto 1">
                <a:extLst>
                  <a:ext uri="{FF2B5EF4-FFF2-40B4-BE49-F238E27FC236}">
                    <a16:creationId xmlns:a16="http://schemas.microsoft.com/office/drawing/2014/main" id="{A9B823B5-D65B-6805-30DA-981B51B38A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8076" y="2584881"/>
                <a:ext cx="4435958" cy="59349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25526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7" grpId="0"/>
      <p:bldP spid="8" grpId="0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1280160" y="466343"/>
            <a:ext cx="9628632" cy="1362113"/>
          </a:xfrm>
        </p:spPr>
        <p:txBody>
          <a:bodyPr rtlCol="0" anchor="ctr">
            <a:normAutofit fontScale="90000"/>
          </a:bodyPr>
          <a:lstStyle/>
          <a:p>
            <a:pPr rtl="0"/>
            <a:r>
              <a:rPr lang="es-MX" sz="4800" dirty="0">
                <a:solidFill>
                  <a:schemeClr val="bg2"/>
                </a:solidFill>
              </a:rPr>
              <a:t>Revisando las unidades en la inmersión del buzo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1B3D9FC9-525F-BCDC-3CA0-FF7680B6FD6F}"/>
                  </a:ext>
                </a:extLst>
              </p:cNvPr>
              <p:cNvSpPr txBox="1"/>
              <p:nvPr/>
            </p:nvSpPr>
            <p:spPr>
              <a:xfrm>
                <a:off x="716388" y="2322479"/>
                <a:ext cx="8387553" cy="11065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MX" sz="320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sz="32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s-MX" sz="320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abs</m:t>
                          </m:r>
                        </m:sub>
                      </m:sSub>
                      <m:r>
                        <a:rPr lang="es-MX" sz="32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s-MX" sz="320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MX" sz="32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s-MX" sz="32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  <m:r>
                        <m:rPr>
                          <m:nor/>
                        </m:rPr>
                        <a:rPr lang="es-MX" sz="3200" b="0" i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Pa</m:t>
                      </m:r>
                      <m:r>
                        <a:rPr lang="es-MX" sz="32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s-MX" sz="32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MX" sz="32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1024</m:t>
                          </m:r>
                          <m:f>
                            <m:fPr>
                              <m:ctrlPr>
                                <a:rPr lang="es-MX" sz="32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nor/>
                                </m:rPr>
                                <a:rPr lang="es-MX" sz="3200" b="0" i="0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kg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s-MX" sz="3200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s-MX" sz="3200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p>
                                  <m:r>
                                    <a:rPr lang="es-MX" sz="3200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d>
                        <m:dPr>
                          <m:ctrlPr>
                            <a:rPr lang="es-MX" sz="32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MX" sz="32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9.81</m:t>
                          </m:r>
                          <m:f>
                            <m:fPr>
                              <m:ctrlPr>
                                <a:rPr lang="es-MX" sz="32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s-MX" sz="32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s-MX" sz="320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s-MX" sz="320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s-MX" sz="320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d>
                        <m:dPr>
                          <m:ctrlPr>
                            <a:rPr lang="es-MX" sz="32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MX" sz="32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s-MX" sz="32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00</m:t>
                          </m:r>
                          <m:r>
                            <a:rPr lang="es-MX" sz="32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s-MX" sz="32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s-MX" sz="32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s-MX" sz="32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1B3D9FC9-525F-BCDC-3CA0-FF7680B6FD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388" y="2322479"/>
                <a:ext cx="8387553" cy="110652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476BD777-871F-C9E3-F78A-64DE98514F82}"/>
                  </a:ext>
                </a:extLst>
              </p:cNvPr>
              <p:cNvSpPr txBox="1"/>
              <p:nvPr/>
            </p:nvSpPr>
            <p:spPr>
              <a:xfrm>
                <a:off x="274864" y="4379584"/>
                <a:ext cx="4173150" cy="12613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s-MX" sz="400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MX" sz="4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num>
                        <m:den>
                          <m:sSup>
                            <m:sSupPr>
                              <m:ctrlPr>
                                <a:rPr lang="es-MX" sz="400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MX" sz="40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s-MX" sz="40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s-MX" sz="40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s-MX" sz="400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s-MX" sz="4000" b="0" i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kg</m:t>
                          </m:r>
                        </m:num>
                        <m:den>
                          <m:sSup>
                            <m:sSupPr>
                              <m:ctrlPr>
                                <a:rPr lang="es-MX" sz="400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MX" sz="40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s-MX" sz="40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lang="es-MX" sz="400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MX" sz="4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num>
                        <m:den>
                          <m:sSup>
                            <m:sSupPr>
                              <m:ctrlPr>
                                <a:rPr lang="es-MX" sz="400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MX" sz="40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s-MX" sz="40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s-MX" sz="40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MX" sz="40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s-MX" sz="40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s-MX" sz="40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476BD777-871F-C9E3-F78A-64DE98514F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864" y="4379584"/>
                <a:ext cx="4173150" cy="126130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uadroTexto 10">
                <a:extLst>
                  <a:ext uri="{FF2B5EF4-FFF2-40B4-BE49-F238E27FC236}">
                    <a16:creationId xmlns:a16="http://schemas.microsoft.com/office/drawing/2014/main" id="{56A8FA16-E529-00A1-4FDD-EE463C800B0A}"/>
                  </a:ext>
                </a:extLst>
              </p:cNvPr>
              <p:cNvSpPr txBox="1"/>
              <p:nvPr/>
            </p:nvSpPr>
            <p:spPr>
              <a:xfrm>
                <a:off x="4007901" y="4379584"/>
                <a:ext cx="4173150" cy="12987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s-MX" sz="400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MX" sz="4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num>
                        <m:den>
                          <m:sSup>
                            <m:sSupPr>
                              <m:ctrlPr>
                                <a:rPr lang="es-MX" sz="400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MX" sz="40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s-MX" sz="40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s-MX" sz="40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s-MX" sz="400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s-MX" sz="4000" b="0" i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kg</m:t>
                          </m:r>
                        </m:num>
                        <m:den>
                          <m:sSup>
                            <m:sSupPr>
                              <m:ctrlPr>
                                <a:rPr lang="es-MX" sz="400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MX" sz="40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s-MX" sz="40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lang="es-MX" sz="400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MX" sz="4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num>
                        <m:den>
                          <m:sSup>
                            <m:sSupPr>
                              <m:ctrlPr>
                                <a:rPr lang="es-MX" sz="400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MX" sz="40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s-MX" sz="40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s-MX" sz="40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s-MX" sz="40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1" name="CuadroTexto 10">
                <a:extLst>
                  <a:ext uri="{FF2B5EF4-FFF2-40B4-BE49-F238E27FC236}">
                    <a16:creationId xmlns:a16="http://schemas.microsoft.com/office/drawing/2014/main" id="{56A8FA16-E529-00A1-4FDD-EE463C800B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7901" y="4379584"/>
                <a:ext cx="4173150" cy="129875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uadroTexto 11">
                <a:extLst>
                  <a:ext uri="{FF2B5EF4-FFF2-40B4-BE49-F238E27FC236}">
                    <a16:creationId xmlns:a16="http://schemas.microsoft.com/office/drawing/2014/main" id="{14B3AA96-E860-D1A4-B511-85DC20495E11}"/>
                  </a:ext>
                </a:extLst>
              </p:cNvPr>
              <p:cNvSpPr txBox="1"/>
              <p:nvPr/>
            </p:nvSpPr>
            <p:spPr>
              <a:xfrm>
                <a:off x="7459566" y="4373146"/>
                <a:ext cx="3164806" cy="12450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s-MX" sz="400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MX" sz="4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num>
                        <m:den>
                          <m:sSup>
                            <m:sSupPr>
                              <m:ctrlPr>
                                <a:rPr lang="es-MX" sz="400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MX" sz="40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s-MX" sz="40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s-MX" sz="40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s-MX" sz="400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s-MX" sz="4000" b="0" i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num>
                        <m:den>
                          <m:sSup>
                            <m:sSupPr>
                              <m:ctrlPr>
                                <a:rPr lang="es-MX" sz="400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MX" sz="40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s-MX" sz="40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s-MX" sz="40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s-MX" sz="40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2" name="CuadroTexto 11">
                <a:extLst>
                  <a:ext uri="{FF2B5EF4-FFF2-40B4-BE49-F238E27FC236}">
                    <a16:creationId xmlns:a16="http://schemas.microsoft.com/office/drawing/2014/main" id="{14B3AA96-E860-D1A4-B511-85DC20495E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9566" y="4373146"/>
                <a:ext cx="3164806" cy="124502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uadroTexto 13">
                <a:extLst>
                  <a:ext uri="{FF2B5EF4-FFF2-40B4-BE49-F238E27FC236}">
                    <a16:creationId xmlns:a16="http://schemas.microsoft.com/office/drawing/2014/main" id="{453AB2EE-653E-5D33-608A-1D67AA336C93}"/>
                  </a:ext>
                </a:extLst>
              </p:cNvPr>
              <p:cNvSpPr txBox="1"/>
              <p:nvPr/>
            </p:nvSpPr>
            <p:spPr>
              <a:xfrm>
                <a:off x="9829341" y="4403231"/>
                <a:ext cx="2158901" cy="12450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s-MX" sz="400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MX" sz="4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num>
                        <m:den>
                          <m:sSup>
                            <m:sSupPr>
                              <m:ctrlPr>
                                <a:rPr lang="es-MX" sz="400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MX" sz="40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s-MX" sz="40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s-MX" sz="40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4" name="CuadroTexto 13">
                <a:extLst>
                  <a:ext uri="{FF2B5EF4-FFF2-40B4-BE49-F238E27FC236}">
                    <a16:creationId xmlns:a16="http://schemas.microsoft.com/office/drawing/2014/main" id="{453AB2EE-653E-5D33-608A-1D67AA336C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29341" y="4403231"/>
                <a:ext cx="2158901" cy="124502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74932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4" grpId="0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1280160" y="466343"/>
            <a:ext cx="9628632" cy="1362113"/>
          </a:xfrm>
        </p:spPr>
        <p:txBody>
          <a:bodyPr rtlCol="0" anchor="ctr">
            <a:normAutofit/>
          </a:bodyPr>
          <a:lstStyle/>
          <a:p>
            <a:pPr rtl="0"/>
            <a:r>
              <a:rPr lang="es-MX" sz="4800" dirty="0">
                <a:solidFill>
                  <a:schemeClr val="bg2"/>
                </a:solidFill>
              </a:rPr>
              <a:t>Solución a la inmersión del buzo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1B3D9FC9-525F-BCDC-3CA0-FF7680B6FD6F}"/>
                  </a:ext>
                </a:extLst>
              </p:cNvPr>
              <p:cNvSpPr txBox="1"/>
              <p:nvPr/>
            </p:nvSpPr>
            <p:spPr>
              <a:xfrm>
                <a:off x="716388" y="2322479"/>
                <a:ext cx="8387553" cy="11065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MX" sz="320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sz="32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s-MX" sz="320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abs</m:t>
                          </m:r>
                        </m:sub>
                      </m:sSub>
                      <m:r>
                        <a:rPr lang="es-MX" sz="32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s-MX" sz="320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MX" sz="32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s-MX" sz="32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  <m:r>
                        <m:rPr>
                          <m:nor/>
                        </m:rPr>
                        <a:rPr lang="es-MX" sz="3200" b="0" i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Pa</m:t>
                      </m:r>
                      <m:r>
                        <a:rPr lang="es-MX" sz="32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s-MX" sz="32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MX" sz="32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1024</m:t>
                          </m:r>
                          <m:f>
                            <m:fPr>
                              <m:ctrlPr>
                                <a:rPr lang="es-MX" sz="32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nor/>
                                </m:rPr>
                                <a:rPr lang="es-MX" sz="3200" b="0" i="0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kg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s-MX" sz="3200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s-MX" sz="3200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p>
                                  <m:r>
                                    <a:rPr lang="es-MX" sz="3200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d>
                        <m:dPr>
                          <m:ctrlPr>
                            <a:rPr lang="es-MX" sz="32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MX" sz="32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9.81</m:t>
                          </m:r>
                          <m:f>
                            <m:fPr>
                              <m:ctrlPr>
                                <a:rPr lang="es-MX" sz="32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s-MX" sz="32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s-MX" sz="320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s-MX" sz="320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s-MX" sz="320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d>
                        <m:dPr>
                          <m:ctrlPr>
                            <a:rPr lang="es-MX" sz="32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MX" sz="32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s-MX" sz="32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00</m:t>
                          </m:r>
                          <m:r>
                            <a:rPr lang="es-MX" sz="32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s-MX" sz="32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s-MX" sz="32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s-MX" sz="32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1B3D9FC9-525F-BCDC-3CA0-FF7680B6FD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388" y="2322479"/>
                <a:ext cx="8387553" cy="110652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uadroTexto 13">
                <a:extLst>
                  <a:ext uri="{FF2B5EF4-FFF2-40B4-BE49-F238E27FC236}">
                    <a16:creationId xmlns:a16="http://schemas.microsoft.com/office/drawing/2014/main" id="{453AB2EE-653E-5D33-608A-1D67AA336C93}"/>
                  </a:ext>
                </a:extLst>
              </p:cNvPr>
              <p:cNvSpPr txBox="1"/>
              <p:nvPr/>
            </p:nvSpPr>
            <p:spPr>
              <a:xfrm>
                <a:off x="355558" y="4308368"/>
                <a:ext cx="5400665" cy="12447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MX" sz="40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sz="40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s-MX" sz="400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abs</m:t>
                          </m:r>
                        </m:sub>
                      </m:sSub>
                      <m:r>
                        <a:rPr lang="es-MX" sz="40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=3113631</m:t>
                      </m:r>
                      <m:f>
                        <m:fPr>
                          <m:ctrlPr>
                            <a:rPr lang="es-MX" sz="400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MX" sz="4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num>
                        <m:den>
                          <m:sSup>
                            <m:sSupPr>
                              <m:ctrlPr>
                                <a:rPr lang="es-MX" sz="400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MX" sz="40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s-MX" sz="40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s-MX" sz="40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4" name="CuadroTexto 13">
                <a:extLst>
                  <a:ext uri="{FF2B5EF4-FFF2-40B4-BE49-F238E27FC236}">
                    <a16:creationId xmlns:a16="http://schemas.microsoft.com/office/drawing/2014/main" id="{453AB2EE-653E-5D33-608A-1D67AA336C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558" y="4308368"/>
                <a:ext cx="5400665" cy="124476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CuadroTexto 1">
                <a:extLst>
                  <a:ext uri="{FF2B5EF4-FFF2-40B4-BE49-F238E27FC236}">
                    <a16:creationId xmlns:a16="http://schemas.microsoft.com/office/drawing/2014/main" id="{8A059637-2242-6EAA-EAD5-C3BE9AEEF809}"/>
                  </a:ext>
                </a:extLst>
              </p:cNvPr>
              <p:cNvSpPr txBox="1"/>
              <p:nvPr/>
            </p:nvSpPr>
            <p:spPr>
              <a:xfrm>
                <a:off x="5119057" y="4675602"/>
                <a:ext cx="3984884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sz="40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=3113631 </m:t>
                      </m:r>
                      <m:r>
                        <m:rPr>
                          <m:nor/>
                        </m:rPr>
                        <a:rPr lang="es-MX" sz="4000" i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r>
                        <m:rPr>
                          <m:nor/>
                        </m:rPr>
                        <a:rPr lang="es-MX" sz="4000" b="0" i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</m:oMath>
                  </m:oMathPara>
                </a14:m>
                <a:endParaRPr lang="es-MX" sz="40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2" name="CuadroTexto 1">
                <a:extLst>
                  <a:ext uri="{FF2B5EF4-FFF2-40B4-BE49-F238E27FC236}">
                    <a16:creationId xmlns:a16="http://schemas.microsoft.com/office/drawing/2014/main" id="{8A059637-2242-6EAA-EAD5-C3BE9AEEF8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9057" y="4675602"/>
                <a:ext cx="3984884" cy="7078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6464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" grpId="0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1280160" y="466343"/>
            <a:ext cx="9628632" cy="1362113"/>
          </a:xfrm>
        </p:spPr>
        <p:txBody>
          <a:bodyPr rtlCol="0" anchor="ctr">
            <a:normAutofit/>
          </a:bodyPr>
          <a:lstStyle/>
          <a:p>
            <a:pPr rtl="0"/>
            <a:r>
              <a:rPr lang="es-MX" sz="4800" dirty="0">
                <a:solidFill>
                  <a:schemeClr val="bg2"/>
                </a:solidFill>
              </a:rPr>
              <a:t>Ejercicio de presión absoluta</a:t>
            </a:r>
          </a:p>
        </p:txBody>
      </p:sp>
      <p:sp>
        <p:nvSpPr>
          <p:cNvPr id="14" name="Marcador de contenido 2"/>
          <p:cNvSpPr>
            <a:spLocks noGrp="1"/>
          </p:cNvSpPr>
          <p:nvPr>
            <p:ph sz="half" idx="2"/>
          </p:nvPr>
        </p:nvSpPr>
        <p:spPr>
          <a:xfrm>
            <a:off x="474331" y="2185324"/>
            <a:ext cx="11382889" cy="3601732"/>
          </a:xfrm>
        </p:spPr>
        <p:txBody>
          <a:bodyPr rtlCol="0">
            <a:noAutofit/>
          </a:bodyPr>
          <a:lstStyle/>
          <a:p>
            <a:pPr marL="0" indent="0">
              <a:buNone/>
            </a:pPr>
            <a:r>
              <a:rPr lang="es-MX" sz="3600" dirty="0">
                <a:solidFill>
                  <a:schemeClr val="tx2"/>
                </a:solidFill>
              </a:rPr>
              <a:t>El récord más profundo de buceo </a:t>
            </a:r>
            <a:r>
              <a:rPr lang="es-MX" sz="3600" dirty="0" err="1">
                <a:solidFill>
                  <a:schemeClr val="tx2"/>
                </a:solidFill>
              </a:rPr>
              <a:t>scuba</a:t>
            </a:r>
            <a:r>
              <a:rPr lang="es-MX" sz="3600" dirty="0">
                <a:solidFill>
                  <a:schemeClr val="tx2"/>
                </a:solidFill>
              </a:rPr>
              <a:t> (con equipo) pertenece a Ahmed </a:t>
            </a:r>
            <a:r>
              <a:rPr lang="es-MX" sz="3600" dirty="0" err="1">
                <a:solidFill>
                  <a:schemeClr val="tx2"/>
                </a:solidFill>
              </a:rPr>
              <a:t>Gabr</a:t>
            </a:r>
            <a:r>
              <a:rPr lang="es-MX" sz="3600" dirty="0">
                <a:solidFill>
                  <a:schemeClr val="tx2"/>
                </a:solidFill>
              </a:rPr>
              <a:t>, quien bajó hasta los 332 metros en el Mar Rojo. </a:t>
            </a:r>
          </a:p>
          <a:p>
            <a:pPr marL="0" indent="0">
              <a:buNone/>
            </a:pPr>
            <a:endParaRPr lang="es-MX" sz="3600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s-MX" sz="3600" dirty="0">
                <a:solidFill>
                  <a:schemeClr val="tx2"/>
                </a:solidFill>
              </a:rPr>
              <a:t>Tardó 12 minutos en llegar a la profundidad deseada, pero tuvo que realizar un ascenso de 14 horas realizando paradas de descompresión.</a:t>
            </a:r>
          </a:p>
        </p:txBody>
      </p:sp>
    </p:spTree>
    <p:extLst>
      <p:ext uri="{BB962C8B-B14F-4D97-AF65-F5344CB8AC3E}">
        <p14:creationId xmlns:p14="http://schemas.microsoft.com/office/powerpoint/2010/main" val="2812630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D51C90-A294-3FE5-0F3A-7A0881BFE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Principio de Arquímedes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F5FE581-5F44-63C2-C378-09B52DB4D1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023708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1280160" y="466343"/>
            <a:ext cx="9628632" cy="1362113"/>
          </a:xfrm>
        </p:spPr>
        <p:txBody>
          <a:bodyPr rtlCol="0" anchor="ctr">
            <a:normAutofit/>
          </a:bodyPr>
          <a:lstStyle/>
          <a:p>
            <a:pPr rtl="0"/>
            <a:r>
              <a:rPr lang="es-MX" sz="4800" dirty="0">
                <a:solidFill>
                  <a:schemeClr val="bg2"/>
                </a:solidFill>
              </a:rPr>
              <a:t>Principio de Arquímedes</a:t>
            </a:r>
          </a:p>
        </p:txBody>
      </p:sp>
      <p:sp>
        <p:nvSpPr>
          <p:cNvPr id="14" name="Marcador de contenido 2"/>
          <p:cNvSpPr>
            <a:spLocks noGrp="1"/>
          </p:cNvSpPr>
          <p:nvPr>
            <p:ph sz="half" idx="2"/>
          </p:nvPr>
        </p:nvSpPr>
        <p:spPr>
          <a:xfrm>
            <a:off x="847562" y="1830903"/>
            <a:ext cx="10493828" cy="3601732"/>
          </a:xfrm>
        </p:spPr>
        <p:txBody>
          <a:bodyPr rtlCol="0">
            <a:noAutofit/>
          </a:bodyPr>
          <a:lstStyle/>
          <a:p>
            <a:pPr marL="0" indent="0">
              <a:buNone/>
            </a:pPr>
            <a:r>
              <a:rPr lang="es-MX" sz="3600" dirty="0">
                <a:solidFill>
                  <a:schemeClr val="tx2"/>
                </a:solidFill>
              </a:rPr>
              <a:t>Cuando nos encontramos sentados en el borde de una alberca y levantamos con los pies a un compañero que se encuentra sumergido, tenemos la sensación de que el peso que levantamos es menor.</a:t>
            </a:r>
          </a:p>
        </p:txBody>
      </p:sp>
      <p:pic>
        <p:nvPicPr>
          <p:cNvPr id="3" name="Imagen 2" descr="Imagen que contiene agua, azul, mitad, nadar&#10;&#10;Descripción generada automáticamente">
            <a:extLst>
              <a:ext uri="{FF2B5EF4-FFF2-40B4-BE49-F238E27FC236}">
                <a16:creationId xmlns:a16="http://schemas.microsoft.com/office/drawing/2014/main" id="{8C8219D4-6136-1071-A1D3-ED01F652879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5502" y="4444795"/>
            <a:ext cx="5711252" cy="2413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724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1280160" y="466343"/>
            <a:ext cx="9628632" cy="1362113"/>
          </a:xfrm>
        </p:spPr>
        <p:txBody>
          <a:bodyPr rtlCol="0" anchor="ctr">
            <a:normAutofit/>
          </a:bodyPr>
          <a:lstStyle/>
          <a:p>
            <a:pPr rtl="0"/>
            <a:r>
              <a:rPr lang="es-MX" sz="4800" dirty="0">
                <a:solidFill>
                  <a:schemeClr val="bg2"/>
                </a:solidFill>
              </a:rPr>
              <a:t>Principio de Arquímedes</a:t>
            </a:r>
          </a:p>
        </p:txBody>
      </p:sp>
      <p:sp>
        <p:nvSpPr>
          <p:cNvPr id="14" name="Marcador de contenido 2"/>
          <p:cNvSpPr>
            <a:spLocks noGrp="1"/>
          </p:cNvSpPr>
          <p:nvPr>
            <p:ph sz="half" idx="2"/>
          </p:nvPr>
        </p:nvSpPr>
        <p:spPr>
          <a:xfrm>
            <a:off x="620486" y="2152696"/>
            <a:ext cx="6466724" cy="3601732"/>
          </a:xfrm>
        </p:spPr>
        <p:txBody>
          <a:bodyPr rtlCol="0">
            <a:noAutofit/>
          </a:bodyPr>
          <a:lstStyle/>
          <a:p>
            <a:pPr marL="0" indent="0">
              <a:buNone/>
            </a:pPr>
            <a:r>
              <a:rPr lang="es-MX" sz="3600" dirty="0">
                <a:solidFill>
                  <a:schemeClr val="tx2"/>
                </a:solidFill>
              </a:rPr>
              <a:t>La razón es que todo cuerpo sumergido en un recipiente con líquido experimenta la acción de </a:t>
            </a:r>
            <a:r>
              <a:rPr lang="es-MX" sz="3600" b="1" dirty="0">
                <a:solidFill>
                  <a:srgbClr val="FF0000"/>
                </a:solidFill>
              </a:rPr>
              <a:t>dos fuerzas</a:t>
            </a:r>
            <a:r>
              <a:rPr lang="es-MX" sz="3600" dirty="0">
                <a:solidFill>
                  <a:schemeClr val="tx2"/>
                </a:solidFill>
              </a:rPr>
              <a:t>, una dirigida hacia abajo igual al peso de la columna del líquido que está encima de ésta, y la otra, dirigida hacia arriba, llamada </a:t>
            </a:r>
            <a:r>
              <a:rPr lang="es-MX" sz="3600" b="1" dirty="0">
                <a:solidFill>
                  <a:srgbClr val="00B0F0"/>
                </a:solidFill>
              </a:rPr>
              <a:t>empuje</a:t>
            </a:r>
            <a:r>
              <a:rPr lang="es-MX" sz="3600" dirty="0">
                <a:solidFill>
                  <a:schemeClr val="tx2"/>
                </a:solidFill>
              </a:rPr>
              <a:t>.</a:t>
            </a:r>
          </a:p>
        </p:txBody>
      </p:sp>
      <p:pic>
        <p:nvPicPr>
          <p:cNvPr id="3" name="Imagen 2" descr="Icono&#10;&#10;Descripción generada automáticamente">
            <a:extLst>
              <a:ext uri="{FF2B5EF4-FFF2-40B4-BE49-F238E27FC236}">
                <a16:creationId xmlns:a16="http://schemas.microsoft.com/office/drawing/2014/main" id="{C0AD5F68-D60A-2CC8-8B02-86D0B193A8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810" y="1515467"/>
            <a:ext cx="4876190" cy="48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845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1280160" y="466343"/>
            <a:ext cx="9628632" cy="1362113"/>
          </a:xfrm>
        </p:spPr>
        <p:txBody>
          <a:bodyPr rtlCol="0" anchor="ctr">
            <a:normAutofit/>
          </a:bodyPr>
          <a:lstStyle/>
          <a:p>
            <a:pPr rtl="0"/>
            <a:r>
              <a:rPr lang="es-MX" sz="4800" dirty="0">
                <a:solidFill>
                  <a:schemeClr val="bg2"/>
                </a:solidFill>
              </a:rPr>
              <a:t>Principio de Arquímedes</a:t>
            </a:r>
          </a:p>
        </p:txBody>
      </p:sp>
      <p:sp>
        <p:nvSpPr>
          <p:cNvPr id="14" name="Marcador de contenido 2"/>
          <p:cNvSpPr>
            <a:spLocks noGrp="1"/>
          </p:cNvSpPr>
          <p:nvPr>
            <p:ph sz="half" idx="2"/>
          </p:nvPr>
        </p:nvSpPr>
        <p:spPr>
          <a:xfrm>
            <a:off x="4253209" y="2385191"/>
            <a:ext cx="6844758" cy="3601732"/>
          </a:xfrm>
        </p:spPr>
        <p:txBody>
          <a:bodyPr rtlCol="0">
            <a:noAutofit/>
          </a:bodyPr>
          <a:lstStyle/>
          <a:p>
            <a:pPr marL="0" indent="0">
              <a:buNone/>
            </a:pPr>
            <a:r>
              <a:rPr lang="es-MX" sz="3600" dirty="0">
                <a:solidFill>
                  <a:schemeClr val="tx2"/>
                </a:solidFill>
              </a:rPr>
              <a:t>Este fenómeno se conoce como </a:t>
            </a:r>
            <a:r>
              <a:rPr lang="es-MX" sz="3600" b="1" dirty="0">
                <a:solidFill>
                  <a:srgbClr val="00B050"/>
                </a:solidFill>
              </a:rPr>
              <a:t>principio de Arquímedes</a:t>
            </a:r>
            <a:r>
              <a:rPr lang="es-MX" sz="3600" dirty="0">
                <a:solidFill>
                  <a:schemeClr val="tx2"/>
                </a:solidFill>
              </a:rPr>
              <a:t>.</a:t>
            </a:r>
          </a:p>
          <a:p>
            <a:pPr marL="0" indent="0">
              <a:buNone/>
            </a:pPr>
            <a:endParaRPr lang="es-MX" sz="3600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s-MX" sz="3600" i="1" dirty="0">
                <a:solidFill>
                  <a:schemeClr val="tx2"/>
                </a:solidFill>
              </a:rPr>
              <a:t>Todo objeto sumergido parcial o totalmente en un fluido recibe un empuje ascendente igual al peso del fluido desalojado.</a:t>
            </a:r>
          </a:p>
        </p:txBody>
      </p:sp>
      <p:pic>
        <p:nvPicPr>
          <p:cNvPr id="3" name="Imagen 2" descr="Gráfico&#10;&#10;Descripción generada automáticamente con confianza media">
            <a:extLst>
              <a:ext uri="{FF2B5EF4-FFF2-40B4-BE49-F238E27FC236}">
                <a16:creationId xmlns:a16="http://schemas.microsoft.com/office/drawing/2014/main" id="{3929A875-3A05-2455-D91B-D7E9E620729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218"/>
          <a:stretch/>
        </p:blipFill>
        <p:spPr>
          <a:xfrm>
            <a:off x="424722" y="2276475"/>
            <a:ext cx="3173762" cy="435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918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1280160" y="466343"/>
            <a:ext cx="9628632" cy="1362113"/>
          </a:xfrm>
        </p:spPr>
        <p:txBody>
          <a:bodyPr rtlCol="0" anchor="ctr">
            <a:normAutofit/>
          </a:bodyPr>
          <a:lstStyle/>
          <a:p>
            <a:pPr rtl="0"/>
            <a:r>
              <a:rPr lang="es-MX" sz="4800" dirty="0">
                <a:solidFill>
                  <a:schemeClr val="bg2"/>
                </a:solidFill>
              </a:rPr>
              <a:t>Principio de Arquímedes</a:t>
            </a:r>
          </a:p>
        </p:txBody>
      </p:sp>
      <p:sp>
        <p:nvSpPr>
          <p:cNvPr id="14" name="Marcador de contenido 2"/>
          <p:cNvSpPr>
            <a:spLocks noGrp="1"/>
          </p:cNvSpPr>
          <p:nvPr>
            <p:ph sz="half" idx="2"/>
          </p:nvPr>
        </p:nvSpPr>
        <p:spPr>
          <a:xfrm>
            <a:off x="1049311" y="2385191"/>
            <a:ext cx="10048656" cy="2126848"/>
          </a:xfrm>
        </p:spPr>
        <p:txBody>
          <a:bodyPr rtlCol="0">
            <a:noAutofit/>
          </a:bodyPr>
          <a:lstStyle/>
          <a:p>
            <a:pPr marL="0" indent="0">
              <a:buNone/>
            </a:pPr>
            <a:r>
              <a:rPr lang="es-MX" sz="3600" dirty="0">
                <a:solidFill>
                  <a:schemeClr val="tx2"/>
                </a:solidFill>
              </a:rPr>
              <a:t>El empuje que recibe cualquier cuerpo sumergido será igual al volumen sumergido multiplicado por el peso específico del fluido que se trate, es decir:</a:t>
            </a:r>
            <a:endParaRPr lang="es-MX" sz="3600" i="1" dirty="0">
              <a:solidFill>
                <a:schemeClr val="tx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uadroTexto 1">
                <a:extLst>
                  <a:ext uri="{FF2B5EF4-FFF2-40B4-BE49-F238E27FC236}">
                    <a16:creationId xmlns:a16="http://schemas.microsoft.com/office/drawing/2014/main" id="{E3F0755A-4988-2A75-32D0-68FE1A6C495E}"/>
                  </a:ext>
                </a:extLst>
              </p:cNvPr>
              <p:cNvSpPr txBox="1"/>
              <p:nvPr/>
            </p:nvSpPr>
            <p:spPr>
              <a:xfrm>
                <a:off x="3635031" y="4714831"/>
                <a:ext cx="3984884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sz="40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s-MX" sz="40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MX" sz="4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sz="4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s-MX" sz="4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s-MX" sz="40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MX" sz="40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s-MX" sz="40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2" name="CuadroTexto 1">
                <a:extLst>
                  <a:ext uri="{FF2B5EF4-FFF2-40B4-BE49-F238E27FC236}">
                    <a16:creationId xmlns:a16="http://schemas.microsoft.com/office/drawing/2014/main" id="{E3F0755A-4988-2A75-32D0-68FE1A6C49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5031" y="4714831"/>
                <a:ext cx="3984884" cy="70788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uadroTexto 3">
                <a:extLst>
                  <a:ext uri="{FF2B5EF4-FFF2-40B4-BE49-F238E27FC236}">
                    <a16:creationId xmlns:a16="http://schemas.microsoft.com/office/drawing/2014/main" id="{B5E0F700-C022-2955-5003-4CFDB101C5A1}"/>
                  </a:ext>
                </a:extLst>
              </p:cNvPr>
              <p:cNvSpPr txBox="1"/>
              <p:nvPr/>
            </p:nvSpPr>
            <p:spPr>
              <a:xfrm>
                <a:off x="1280161" y="5747929"/>
                <a:ext cx="9817806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s-MX" sz="4000" b="0" i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Empuje</m:t>
                      </m:r>
                      <m:r>
                        <a:rPr lang="es-MX" sz="40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=(</m:t>
                      </m:r>
                      <m:r>
                        <m:rPr>
                          <m:sty m:val="p"/>
                        </m:rPr>
                        <a:rPr lang="es-MX" sz="4000" b="0" i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Peso</m:t>
                      </m:r>
                      <m:r>
                        <a:rPr lang="es-MX" sz="4000" b="0" i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s-MX" sz="4000" b="0" i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espec</m:t>
                      </m:r>
                      <m:r>
                        <a:rPr lang="es-MX" sz="4000" b="0" i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í</m:t>
                      </m:r>
                      <m:r>
                        <m:rPr>
                          <m:sty m:val="p"/>
                        </m:rPr>
                        <a:rPr lang="es-MX" sz="4000" b="0" i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fico</m:t>
                      </m:r>
                      <m:r>
                        <a:rPr lang="es-MX" sz="4000" b="0" i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)(</m:t>
                      </m:r>
                      <m:r>
                        <m:rPr>
                          <m:sty m:val="p"/>
                        </m:rPr>
                        <a:rPr lang="es-MX" sz="4000" b="0" i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Volumen</m:t>
                      </m:r>
                      <m:r>
                        <a:rPr lang="es-MX" sz="4000" b="0" i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s-MX" sz="40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4" name="CuadroTexto 3">
                <a:extLst>
                  <a:ext uri="{FF2B5EF4-FFF2-40B4-BE49-F238E27FC236}">
                    <a16:creationId xmlns:a16="http://schemas.microsoft.com/office/drawing/2014/main" id="{B5E0F700-C022-2955-5003-4CFDB101C5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0161" y="5747929"/>
                <a:ext cx="9817806" cy="7078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63652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  <p:bldP spid="2" grpId="0"/>
      <p:bldP spid="4" grpId="0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1280160" y="466343"/>
            <a:ext cx="9628632" cy="1362113"/>
          </a:xfrm>
        </p:spPr>
        <p:txBody>
          <a:bodyPr rtlCol="0" anchor="ctr">
            <a:normAutofit/>
          </a:bodyPr>
          <a:lstStyle/>
          <a:p>
            <a:pPr rtl="0"/>
            <a:r>
              <a:rPr lang="es-MX" sz="4800" dirty="0">
                <a:solidFill>
                  <a:schemeClr val="bg2"/>
                </a:solidFill>
              </a:rPr>
              <a:t>Relación conocida</a:t>
            </a:r>
          </a:p>
        </p:txBody>
      </p:sp>
      <p:sp>
        <p:nvSpPr>
          <p:cNvPr id="14" name="Marcador de contenido 2"/>
          <p:cNvSpPr>
            <a:spLocks noGrp="1"/>
          </p:cNvSpPr>
          <p:nvPr>
            <p:ph sz="half" idx="2"/>
          </p:nvPr>
        </p:nvSpPr>
        <p:spPr>
          <a:xfrm>
            <a:off x="1049311" y="2385191"/>
            <a:ext cx="10048656" cy="2126848"/>
          </a:xfrm>
        </p:spPr>
        <p:txBody>
          <a:bodyPr rtlCol="0">
            <a:noAutofit/>
          </a:bodyPr>
          <a:lstStyle/>
          <a:p>
            <a:pPr marL="0" indent="0">
              <a:buNone/>
            </a:pPr>
            <a:r>
              <a:rPr lang="es-MX" sz="3600" dirty="0">
                <a:solidFill>
                  <a:schemeClr val="tx2"/>
                </a:solidFill>
              </a:rPr>
              <a:t>Como ya sabemos la relación entre el peso específico P</a:t>
            </a:r>
            <a:r>
              <a:rPr lang="es-MX" sz="3600" baseline="-25000" dirty="0">
                <a:solidFill>
                  <a:schemeClr val="tx2"/>
                </a:solidFill>
              </a:rPr>
              <a:t>e</a:t>
            </a:r>
            <a:r>
              <a:rPr lang="es-MX" sz="3600" dirty="0">
                <a:solidFill>
                  <a:schemeClr val="tx2"/>
                </a:solidFill>
              </a:rPr>
              <a:t> y la densidad </a:t>
            </a:r>
            <a:r>
              <a:rPr lang="es-MX" sz="3600" dirty="0">
                <a:solidFill>
                  <a:schemeClr val="tx2"/>
                </a:solidFill>
                <a:latin typeface="Symbol" panose="05050102010706020507" pitchFamily="18" charset="2"/>
              </a:rPr>
              <a:t>r</a:t>
            </a:r>
            <a:r>
              <a:rPr lang="es-MX" sz="3600" dirty="0">
                <a:solidFill>
                  <a:schemeClr val="tx2"/>
                </a:solidFill>
              </a:rPr>
              <a:t>, tendremos una expresión para el empuje.</a:t>
            </a:r>
            <a:endParaRPr lang="es-MX" sz="3600" i="1" dirty="0">
              <a:solidFill>
                <a:schemeClr val="tx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uadroTexto 1">
                <a:extLst>
                  <a:ext uri="{FF2B5EF4-FFF2-40B4-BE49-F238E27FC236}">
                    <a16:creationId xmlns:a16="http://schemas.microsoft.com/office/drawing/2014/main" id="{E3F0755A-4988-2A75-32D0-68FE1A6C495E}"/>
                  </a:ext>
                </a:extLst>
              </p:cNvPr>
              <p:cNvSpPr txBox="1"/>
              <p:nvPr/>
            </p:nvSpPr>
            <p:spPr>
              <a:xfrm>
                <a:off x="696959" y="4360888"/>
                <a:ext cx="3185494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MX" sz="4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sz="4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s-MX" sz="4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s-MX" sz="40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MX" sz="40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s-MX" sz="40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s-MX" sz="40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lang="es-MX" sz="40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2" name="CuadroTexto 1">
                <a:extLst>
                  <a:ext uri="{FF2B5EF4-FFF2-40B4-BE49-F238E27FC236}">
                    <a16:creationId xmlns:a16="http://schemas.microsoft.com/office/drawing/2014/main" id="{E3F0755A-4988-2A75-32D0-68FE1A6C49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959" y="4360888"/>
                <a:ext cx="3185494" cy="70788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uadroTexto 2">
                <a:extLst>
                  <a:ext uri="{FF2B5EF4-FFF2-40B4-BE49-F238E27FC236}">
                    <a16:creationId xmlns:a16="http://schemas.microsoft.com/office/drawing/2014/main" id="{C58B0077-6E01-1E84-53E3-6B9E8C197FE9}"/>
                  </a:ext>
                </a:extLst>
              </p:cNvPr>
              <p:cNvSpPr txBox="1"/>
              <p:nvPr/>
            </p:nvSpPr>
            <p:spPr>
              <a:xfrm>
                <a:off x="5331418" y="4361513"/>
                <a:ext cx="3185494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sz="40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s-MX" sz="40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MX" sz="40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s-MX" sz="40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r>
                        <a:rPr lang="es-MX" sz="40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r>
                        <a:rPr lang="es-MX" sz="40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s-MX" sz="40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lang="es-MX" sz="40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3" name="CuadroTexto 2">
                <a:extLst>
                  <a:ext uri="{FF2B5EF4-FFF2-40B4-BE49-F238E27FC236}">
                    <a16:creationId xmlns:a16="http://schemas.microsoft.com/office/drawing/2014/main" id="{C58B0077-6E01-1E84-53E3-6B9E8C197F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1418" y="4361513"/>
                <a:ext cx="3185494" cy="7078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06279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  <p:bldP spid="2" grpId="0"/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237519" y="181047"/>
            <a:ext cx="5741250" cy="1362113"/>
          </a:xfrm>
        </p:spPr>
        <p:txBody>
          <a:bodyPr rtlCol="0">
            <a:normAutofit/>
          </a:bodyPr>
          <a:lstStyle/>
          <a:p>
            <a:pPr rtl="0"/>
            <a:r>
              <a:rPr lang="es-MX" sz="4800" dirty="0">
                <a:solidFill>
                  <a:schemeClr val="tx2"/>
                </a:solidFill>
              </a:rPr>
              <a:t>Estados de agregación</a:t>
            </a:r>
          </a:p>
        </p:txBody>
      </p:sp>
      <p:pic>
        <p:nvPicPr>
          <p:cNvPr id="6" name="Imagen 5" descr="Diagrama&#10;&#10;Descripción generada automáticamente">
            <a:extLst>
              <a:ext uri="{FF2B5EF4-FFF2-40B4-BE49-F238E27FC236}">
                <a16:creationId xmlns:a16="http://schemas.microsoft.com/office/drawing/2014/main" id="{E6F0C051-E53C-4B41-16D6-F407EC1C0D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9112" y="1114838"/>
            <a:ext cx="7210476" cy="5743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726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1280159" y="466343"/>
            <a:ext cx="9817807" cy="1362113"/>
          </a:xfrm>
        </p:spPr>
        <p:txBody>
          <a:bodyPr rtlCol="0" anchor="ctr">
            <a:normAutofit/>
          </a:bodyPr>
          <a:lstStyle/>
          <a:p>
            <a:pPr rtl="0"/>
            <a:r>
              <a:rPr lang="es-MX" sz="4800" dirty="0">
                <a:solidFill>
                  <a:schemeClr val="bg2"/>
                </a:solidFill>
              </a:rPr>
              <a:t>El principio de Arquímedes (tres casos)</a:t>
            </a:r>
          </a:p>
        </p:txBody>
      </p:sp>
      <p:sp>
        <p:nvSpPr>
          <p:cNvPr id="14" name="Marcador de contenido 2"/>
          <p:cNvSpPr>
            <a:spLocks noGrp="1"/>
          </p:cNvSpPr>
          <p:nvPr>
            <p:ph sz="half" idx="2"/>
          </p:nvPr>
        </p:nvSpPr>
        <p:spPr>
          <a:xfrm>
            <a:off x="1049311" y="2385191"/>
            <a:ext cx="10048656" cy="4006466"/>
          </a:xfrm>
        </p:spPr>
        <p:txBody>
          <a:bodyPr rtlCol="0">
            <a:noAutofit/>
          </a:bodyPr>
          <a:lstStyle/>
          <a:p>
            <a:pPr marL="0" indent="0">
              <a:buNone/>
            </a:pPr>
            <a:r>
              <a:rPr lang="es-MX" sz="3600" dirty="0">
                <a:solidFill>
                  <a:schemeClr val="tx2"/>
                </a:solidFill>
              </a:rPr>
              <a:t>El principio de Arquímedes da lugar a tres casos, teniendo en cuenta el peso del cuerpo.</a:t>
            </a:r>
            <a:endParaRPr lang="es-MX" sz="3600" i="1" dirty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es-MX" sz="3600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s-MX" sz="3600" dirty="0">
                <a:solidFill>
                  <a:schemeClr val="tx2"/>
                </a:solidFill>
              </a:rPr>
              <a:t>A continuación, revisaremos cada uno de los casos mencionados.</a:t>
            </a:r>
          </a:p>
        </p:txBody>
      </p:sp>
    </p:spTree>
    <p:extLst>
      <p:ext uri="{BB962C8B-B14F-4D97-AF65-F5344CB8AC3E}">
        <p14:creationId xmlns:p14="http://schemas.microsoft.com/office/powerpoint/2010/main" val="331720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1280159" y="466343"/>
            <a:ext cx="9817807" cy="1362113"/>
          </a:xfrm>
        </p:spPr>
        <p:txBody>
          <a:bodyPr rtlCol="0" anchor="ctr">
            <a:normAutofit/>
          </a:bodyPr>
          <a:lstStyle/>
          <a:p>
            <a:pPr rtl="0"/>
            <a:r>
              <a:rPr lang="es-MX" sz="4800" dirty="0">
                <a:solidFill>
                  <a:schemeClr val="bg2"/>
                </a:solidFill>
              </a:rPr>
              <a:t>Caso 1</a:t>
            </a:r>
          </a:p>
        </p:txBody>
      </p:sp>
      <p:sp>
        <p:nvSpPr>
          <p:cNvPr id="14" name="Marcador de contenido 2"/>
          <p:cNvSpPr>
            <a:spLocks noGrp="1"/>
          </p:cNvSpPr>
          <p:nvPr>
            <p:ph sz="half" idx="2"/>
          </p:nvPr>
        </p:nvSpPr>
        <p:spPr>
          <a:xfrm>
            <a:off x="1064301" y="2713220"/>
            <a:ext cx="6011056" cy="3535924"/>
          </a:xfrm>
        </p:spPr>
        <p:txBody>
          <a:bodyPr rtlCol="0">
            <a:noAutofit/>
          </a:bodyPr>
          <a:lstStyle/>
          <a:p>
            <a:pPr marL="0" indent="0">
              <a:buNone/>
            </a:pPr>
            <a:r>
              <a:rPr lang="es-MX" sz="3600" dirty="0">
                <a:solidFill>
                  <a:schemeClr val="tx2"/>
                </a:solidFill>
              </a:rPr>
              <a:t>El peso del cuerpo (P) </a:t>
            </a:r>
            <a:r>
              <a:rPr lang="es-MX" sz="3600" b="1" dirty="0">
                <a:solidFill>
                  <a:srgbClr val="00B050"/>
                </a:solidFill>
              </a:rPr>
              <a:t>es igual</a:t>
            </a:r>
            <a:r>
              <a:rPr lang="es-MX" sz="3600" dirty="0">
                <a:solidFill>
                  <a:schemeClr val="tx2"/>
                </a:solidFill>
              </a:rPr>
              <a:t> a la fuerza del empuje (E), entonces el cuerpo </a:t>
            </a:r>
            <a:r>
              <a:rPr lang="es-MX" sz="3600" b="1" dirty="0">
                <a:solidFill>
                  <a:srgbClr val="00B050"/>
                </a:solidFill>
              </a:rPr>
              <a:t>se mantiene</a:t>
            </a:r>
            <a:r>
              <a:rPr lang="es-MX" sz="3600" dirty="0">
                <a:solidFill>
                  <a:schemeClr val="tx2"/>
                </a:solidFill>
              </a:rPr>
              <a:t> en equilibrio dentro del líquido.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2C9184D8-A7A2-8B69-B65B-0F9EA6618513}"/>
              </a:ext>
            </a:extLst>
          </p:cNvPr>
          <p:cNvSpPr/>
          <p:nvPr/>
        </p:nvSpPr>
        <p:spPr>
          <a:xfrm>
            <a:off x="9533744" y="2713220"/>
            <a:ext cx="779489" cy="2728210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grpSp>
        <p:nvGrpSpPr>
          <p:cNvPr id="25" name="Grupo 24">
            <a:extLst>
              <a:ext uri="{FF2B5EF4-FFF2-40B4-BE49-F238E27FC236}">
                <a16:creationId xmlns:a16="http://schemas.microsoft.com/office/drawing/2014/main" id="{3030F34B-23C0-B71D-9D01-BCCA2D31D652}"/>
              </a:ext>
            </a:extLst>
          </p:cNvPr>
          <p:cNvGrpSpPr/>
          <p:nvPr/>
        </p:nvGrpSpPr>
        <p:grpSpPr>
          <a:xfrm>
            <a:off x="7075357" y="2056397"/>
            <a:ext cx="4771624" cy="4771624"/>
            <a:chOff x="7075357" y="2056397"/>
            <a:chExt cx="4771624" cy="4771624"/>
          </a:xfrm>
        </p:grpSpPr>
        <p:pic>
          <p:nvPicPr>
            <p:cNvPr id="18" name="Imagen 17" descr="Icono&#10;&#10;Descripción generada automáticamente">
              <a:extLst>
                <a:ext uri="{FF2B5EF4-FFF2-40B4-BE49-F238E27FC236}">
                  <a16:creationId xmlns:a16="http://schemas.microsoft.com/office/drawing/2014/main" id="{7ECD28E1-E69B-B260-BEDB-C69C72C29D4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5357" y="2056397"/>
              <a:ext cx="4771624" cy="4771624"/>
            </a:xfrm>
            <a:prstGeom prst="rect">
              <a:avLst/>
            </a:prstGeom>
          </p:spPr>
        </p:pic>
        <p:sp>
          <p:nvSpPr>
            <p:cNvPr id="19" name="Rectángulo 18">
              <a:extLst>
                <a:ext uri="{FF2B5EF4-FFF2-40B4-BE49-F238E27FC236}">
                  <a16:creationId xmlns:a16="http://schemas.microsoft.com/office/drawing/2014/main" id="{7D3A822E-33FD-6675-9152-231042F8E54F}"/>
                </a:ext>
              </a:extLst>
            </p:cNvPr>
            <p:cNvSpPr/>
            <p:nvPr/>
          </p:nvSpPr>
          <p:spPr>
            <a:xfrm>
              <a:off x="9278911" y="4494305"/>
              <a:ext cx="779489" cy="50966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0" name="Flecha: hacia arriba 19">
              <a:extLst>
                <a:ext uri="{FF2B5EF4-FFF2-40B4-BE49-F238E27FC236}">
                  <a16:creationId xmlns:a16="http://schemas.microsoft.com/office/drawing/2014/main" id="{33F4BFB5-C99B-4F60-6F68-B1A6AD3593AA}"/>
                </a:ext>
              </a:extLst>
            </p:cNvPr>
            <p:cNvSpPr/>
            <p:nvPr/>
          </p:nvSpPr>
          <p:spPr>
            <a:xfrm flipH="1">
              <a:off x="9491149" y="3984639"/>
              <a:ext cx="239094" cy="509666"/>
            </a:xfrm>
            <a:prstGeom prst="up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1" name="Flecha: hacia arriba 20">
              <a:extLst>
                <a:ext uri="{FF2B5EF4-FFF2-40B4-BE49-F238E27FC236}">
                  <a16:creationId xmlns:a16="http://schemas.microsoft.com/office/drawing/2014/main" id="{21CC32B7-C41E-4C4C-A5B8-9652C2C9832B}"/>
                </a:ext>
              </a:extLst>
            </p:cNvPr>
            <p:cNvSpPr/>
            <p:nvPr/>
          </p:nvSpPr>
          <p:spPr>
            <a:xfrm rot="10800000" flipH="1">
              <a:off x="9491149" y="5003972"/>
              <a:ext cx="239094" cy="509666"/>
            </a:xfrm>
            <a:prstGeom prst="up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2" name="CuadroTexto 21">
              <a:extLst>
                <a:ext uri="{FF2B5EF4-FFF2-40B4-BE49-F238E27FC236}">
                  <a16:creationId xmlns:a16="http://schemas.microsoft.com/office/drawing/2014/main" id="{3B1FBF40-FB77-AB77-8410-C1DCF82BA314}"/>
                </a:ext>
              </a:extLst>
            </p:cNvPr>
            <p:cNvSpPr txBox="1"/>
            <p:nvPr/>
          </p:nvSpPr>
          <p:spPr>
            <a:xfrm>
              <a:off x="8908159" y="3609541"/>
              <a:ext cx="41069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MX" sz="3600" dirty="0">
                  <a:solidFill>
                    <a:schemeClr val="tx2"/>
                  </a:solidFill>
                </a:rPr>
                <a:t>E</a:t>
              </a:r>
            </a:p>
          </p:txBody>
        </p:sp>
        <p:sp>
          <p:nvSpPr>
            <p:cNvPr id="23" name="CuadroTexto 22">
              <a:extLst>
                <a:ext uri="{FF2B5EF4-FFF2-40B4-BE49-F238E27FC236}">
                  <a16:creationId xmlns:a16="http://schemas.microsoft.com/office/drawing/2014/main" id="{D9264549-45B7-DB7C-B61A-86E06A93AAC4}"/>
                </a:ext>
              </a:extLst>
            </p:cNvPr>
            <p:cNvSpPr txBox="1"/>
            <p:nvPr/>
          </p:nvSpPr>
          <p:spPr>
            <a:xfrm>
              <a:off x="9009089" y="5258805"/>
              <a:ext cx="42351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MX" sz="3600" dirty="0">
                  <a:solidFill>
                    <a:schemeClr val="tx2"/>
                  </a:solidFill>
                </a:rPr>
                <a:t>P</a:t>
              </a:r>
            </a:p>
          </p:txBody>
        </p:sp>
        <p:sp>
          <p:nvSpPr>
            <p:cNvPr id="24" name="CuadroTexto 23">
              <a:extLst>
                <a:ext uri="{FF2B5EF4-FFF2-40B4-BE49-F238E27FC236}">
                  <a16:creationId xmlns:a16="http://schemas.microsoft.com/office/drawing/2014/main" id="{2491273B-27FA-4766-3E56-3236779CA3CE}"/>
                </a:ext>
              </a:extLst>
            </p:cNvPr>
            <p:cNvSpPr txBox="1"/>
            <p:nvPr/>
          </p:nvSpPr>
          <p:spPr>
            <a:xfrm>
              <a:off x="9220846" y="2679731"/>
              <a:ext cx="108715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MX" sz="3600" dirty="0">
                  <a:solidFill>
                    <a:schemeClr val="tx2"/>
                  </a:solidFill>
                </a:rPr>
                <a:t>E = 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06527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1280159" y="466343"/>
            <a:ext cx="9817807" cy="1362113"/>
          </a:xfrm>
        </p:spPr>
        <p:txBody>
          <a:bodyPr rtlCol="0" anchor="ctr">
            <a:normAutofit/>
          </a:bodyPr>
          <a:lstStyle/>
          <a:p>
            <a:pPr rtl="0"/>
            <a:r>
              <a:rPr lang="es-MX" sz="4800" dirty="0">
                <a:solidFill>
                  <a:schemeClr val="bg2"/>
                </a:solidFill>
              </a:rPr>
              <a:t>Caso 2</a:t>
            </a:r>
          </a:p>
        </p:txBody>
      </p:sp>
      <p:sp>
        <p:nvSpPr>
          <p:cNvPr id="14" name="Marcador de contenido 2"/>
          <p:cNvSpPr>
            <a:spLocks noGrp="1"/>
          </p:cNvSpPr>
          <p:nvPr>
            <p:ph sz="half" idx="2"/>
          </p:nvPr>
        </p:nvSpPr>
        <p:spPr>
          <a:xfrm>
            <a:off x="1049311" y="2385191"/>
            <a:ext cx="6011056" cy="3535924"/>
          </a:xfrm>
        </p:spPr>
        <p:txBody>
          <a:bodyPr rtlCol="0">
            <a:noAutofit/>
          </a:bodyPr>
          <a:lstStyle/>
          <a:p>
            <a:pPr marL="0" indent="0">
              <a:buNone/>
            </a:pPr>
            <a:r>
              <a:rPr lang="es-MX" sz="3600" dirty="0">
                <a:solidFill>
                  <a:schemeClr val="tx2"/>
                </a:solidFill>
              </a:rPr>
              <a:t>El peso del cuerpo (P) </a:t>
            </a:r>
            <a:r>
              <a:rPr lang="es-MX" sz="3600" b="1" dirty="0">
                <a:solidFill>
                  <a:srgbClr val="FF0000"/>
                </a:solidFill>
              </a:rPr>
              <a:t>es mayor</a:t>
            </a:r>
            <a:r>
              <a:rPr lang="es-MX" sz="3600" dirty="0">
                <a:solidFill>
                  <a:schemeClr val="tx2"/>
                </a:solidFill>
              </a:rPr>
              <a:t> a la fuerza del empuje (E), entonces el cuerpo </a:t>
            </a:r>
            <a:r>
              <a:rPr lang="es-MX" sz="3600" b="1" dirty="0">
                <a:solidFill>
                  <a:srgbClr val="FF0000"/>
                </a:solidFill>
              </a:rPr>
              <a:t>se hunde</a:t>
            </a:r>
            <a:r>
              <a:rPr lang="es-MX" sz="3600" dirty="0">
                <a:solidFill>
                  <a:schemeClr val="tx2"/>
                </a:solidFill>
              </a:rPr>
              <a:t> en equilibrio dentro del líquido.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2C9184D8-A7A2-8B69-B65B-0F9EA6618513}"/>
              </a:ext>
            </a:extLst>
          </p:cNvPr>
          <p:cNvSpPr/>
          <p:nvPr/>
        </p:nvSpPr>
        <p:spPr>
          <a:xfrm>
            <a:off x="9533744" y="2713220"/>
            <a:ext cx="779489" cy="2728210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grpSp>
        <p:nvGrpSpPr>
          <p:cNvPr id="2" name="Grupo 1">
            <a:extLst>
              <a:ext uri="{FF2B5EF4-FFF2-40B4-BE49-F238E27FC236}">
                <a16:creationId xmlns:a16="http://schemas.microsoft.com/office/drawing/2014/main" id="{9697DA7C-C978-7060-834E-7BB0BF503E2F}"/>
              </a:ext>
            </a:extLst>
          </p:cNvPr>
          <p:cNvGrpSpPr/>
          <p:nvPr/>
        </p:nvGrpSpPr>
        <p:grpSpPr>
          <a:xfrm>
            <a:off x="7075357" y="2056397"/>
            <a:ext cx="4771624" cy="4807728"/>
            <a:chOff x="7075357" y="2056397"/>
            <a:chExt cx="4771624" cy="4807728"/>
          </a:xfrm>
        </p:grpSpPr>
        <p:pic>
          <p:nvPicPr>
            <p:cNvPr id="3" name="Imagen 2" descr="Icono&#10;&#10;Descripción generada automáticamente">
              <a:extLst>
                <a:ext uri="{FF2B5EF4-FFF2-40B4-BE49-F238E27FC236}">
                  <a16:creationId xmlns:a16="http://schemas.microsoft.com/office/drawing/2014/main" id="{1BAB2A8A-8E41-A032-29A1-55CF3ADF5B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5357" y="2056397"/>
              <a:ext cx="4771624" cy="4771624"/>
            </a:xfrm>
            <a:prstGeom prst="rect">
              <a:avLst/>
            </a:prstGeom>
          </p:spPr>
        </p:pic>
        <p:sp>
          <p:nvSpPr>
            <p:cNvPr id="5" name="Rectángulo 4">
              <a:extLst>
                <a:ext uri="{FF2B5EF4-FFF2-40B4-BE49-F238E27FC236}">
                  <a16:creationId xmlns:a16="http://schemas.microsoft.com/office/drawing/2014/main" id="{1C6DAE73-2938-26C4-EC01-499451D6F140}"/>
                </a:ext>
              </a:extLst>
            </p:cNvPr>
            <p:cNvSpPr/>
            <p:nvPr/>
          </p:nvSpPr>
          <p:spPr>
            <a:xfrm>
              <a:off x="9270484" y="5426439"/>
              <a:ext cx="779489" cy="50966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6" name="Flecha: hacia arriba 5">
              <a:extLst>
                <a:ext uri="{FF2B5EF4-FFF2-40B4-BE49-F238E27FC236}">
                  <a16:creationId xmlns:a16="http://schemas.microsoft.com/office/drawing/2014/main" id="{75B33BBF-F78E-BB36-EBC9-47139863D0E8}"/>
                </a:ext>
              </a:extLst>
            </p:cNvPr>
            <p:cNvSpPr/>
            <p:nvPr/>
          </p:nvSpPr>
          <p:spPr>
            <a:xfrm flipH="1">
              <a:off x="9506139" y="4880669"/>
              <a:ext cx="239094" cy="509666"/>
            </a:xfrm>
            <a:prstGeom prst="up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7" name="Flecha: hacia arriba 6">
              <a:extLst>
                <a:ext uri="{FF2B5EF4-FFF2-40B4-BE49-F238E27FC236}">
                  <a16:creationId xmlns:a16="http://schemas.microsoft.com/office/drawing/2014/main" id="{BA25FB52-017C-9E34-3230-30B86233179E}"/>
                </a:ext>
              </a:extLst>
            </p:cNvPr>
            <p:cNvSpPr/>
            <p:nvPr/>
          </p:nvSpPr>
          <p:spPr>
            <a:xfrm rot="10800000" flipH="1">
              <a:off x="9491149" y="5921115"/>
              <a:ext cx="239094" cy="773622"/>
            </a:xfrm>
            <a:prstGeom prst="up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8" name="CuadroTexto 7">
              <a:extLst>
                <a:ext uri="{FF2B5EF4-FFF2-40B4-BE49-F238E27FC236}">
                  <a16:creationId xmlns:a16="http://schemas.microsoft.com/office/drawing/2014/main" id="{4E4838CC-2113-9C52-7BDE-A8A587D49F81}"/>
                </a:ext>
              </a:extLst>
            </p:cNvPr>
            <p:cNvSpPr txBox="1"/>
            <p:nvPr/>
          </p:nvSpPr>
          <p:spPr>
            <a:xfrm>
              <a:off x="9065139" y="4438891"/>
              <a:ext cx="41069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MX" sz="3600" dirty="0">
                  <a:solidFill>
                    <a:schemeClr val="tx2"/>
                  </a:solidFill>
                </a:rPr>
                <a:t>E</a:t>
              </a:r>
            </a:p>
          </p:txBody>
        </p:sp>
        <p:sp>
          <p:nvSpPr>
            <p:cNvPr id="9" name="CuadroTexto 8">
              <a:extLst>
                <a:ext uri="{FF2B5EF4-FFF2-40B4-BE49-F238E27FC236}">
                  <a16:creationId xmlns:a16="http://schemas.microsoft.com/office/drawing/2014/main" id="{BFBC3795-E833-BA37-E389-35D58BA3ABA2}"/>
                </a:ext>
              </a:extLst>
            </p:cNvPr>
            <p:cNvSpPr txBox="1"/>
            <p:nvPr/>
          </p:nvSpPr>
          <p:spPr>
            <a:xfrm>
              <a:off x="9107092" y="6217794"/>
              <a:ext cx="42351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MX" sz="3600" dirty="0">
                  <a:solidFill>
                    <a:schemeClr val="tx2"/>
                  </a:solidFill>
                </a:rPr>
                <a:t>P</a:t>
              </a:r>
            </a:p>
          </p:txBody>
        </p:sp>
        <p:sp>
          <p:nvSpPr>
            <p:cNvPr id="10" name="CuadroTexto 9">
              <a:extLst>
                <a:ext uri="{FF2B5EF4-FFF2-40B4-BE49-F238E27FC236}">
                  <a16:creationId xmlns:a16="http://schemas.microsoft.com/office/drawing/2014/main" id="{66F198DE-F831-08D2-91D1-D6EBDFCC727D}"/>
                </a:ext>
              </a:extLst>
            </p:cNvPr>
            <p:cNvSpPr txBox="1"/>
            <p:nvPr/>
          </p:nvSpPr>
          <p:spPr>
            <a:xfrm>
              <a:off x="9220846" y="2679731"/>
              <a:ext cx="108715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MX" sz="3600" dirty="0">
                  <a:solidFill>
                    <a:schemeClr val="tx2"/>
                  </a:solidFill>
                </a:rPr>
                <a:t>E &lt; 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01604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1280159" y="466343"/>
            <a:ext cx="9817807" cy="1362113"/>
          </a:xfrm>
        </p:spPr>
        <p:txBody>
          <a:bodyPr rtlCol="0" anchor="ctr">
            <a:normAutofit/>
          </a:bodyPr>
          <a:lstStyle/>
          <a:p>
            <a:pPr rtl="0"/>
            <a:r>
              <a:rPr lang="es-MX" sz="4800" dirty="0">
                <a:solidFill>
                  <a:schemeClr val="bg2"/>
                </a:solidFill>
              </a:rPr>
              <a:t>Caso 3</a:t>
            </a:r>
          </a:p>
        </p:txBody>
      </p:sp>
      <p:sp>
        <p:nvSpPr>
          <p:cNvPr id="14" name="Marcador de contenido 2"/>
          <p:cNvSpPr>
            <a:spLocks noGrp="1"/>
          </p:cNvSpPr>
          <p:nvPr>
            <p:ph sz="half" idx="2"/>
          </p:nvPr>
        </p:nvSpPr>
        <p:spPr>
          <a:xfrm>
            <a:off x="1049311" y="2385191"/>
            <a:ext cx="6011056" cy="3535924"/>
          </a:xfrm>
        </p:spPr>
        <p:txBody>
          <a:bodyPr rtlCol="0">
            <a:noAutofit/>
          </a:bodyPr>
          <a:lstStyle/>
          <a:p>
            <a:pPr marL="0" indent="0">
              <a:buNone/>
            </a:pPr>
            <a:r>
              <a:rPr lang="es-MX" sz="3600" dirty="0">
                <a:solidFill>
                  <a:schemeClr val="tx2"/>
                </a:solidFill>
              </a:rPr>
              <a:t>El peso del cuerpo (P) </a:t>
            </a:r>
            <a:r>
              <a:rPr lang="es-MX" sz="3600" b="1" dirty="0">
                <a:solidFill>
                  <a:srgbClr val="7030A0"/>
                </a:solidFill>
              </a:rPr>
              <a:t>es menor</a:t>
            </a:r>
            <a:r>
              <a:rPr lang="es-MX" sz="3600" dirty="0">
                <a:solidFill>
                  <a:schemeClr val="tx2"/>
                </a:solidFill>
              </a:rPr>
              <a:t> a la fuerza del empuje (E), entonces el cuerpo </a:t>
            </a:r>
            <a:r>
              <a:rPr lang="es-MX" sz="3600" b="1" dirty="0">
                <a:solidFill>
                  <a:srgbClr val="7030A0"/>
                </a:solidFill>
              </a:rPr>
              <a:t>flota</a:t>
            </a:r>
            <a:r>
              <a:rPr lang="es-MX" sz="3600" b="1" dirty="0">
                <a:solidFill>
                  <a:schemeClr val="tx2"/>
                </a:solidFill>
              </a:rPr>
              <a:t>,</a:t>
            </a:r>
            <a:r>
              <a:rPr lang="es-MX" sz="3600" b="1" dirty="0">
                <a:solidFill>
                  <a:srgbClr val="FF0000"/>
                </a:solidFill>
              </a:rPr>
              <a:t> </a:t>
            </a:r>
            <a:r>
              <a:rPr lang="es-MX" sz="3600" dirty="0">
                <a:solidFill>
                  <a:schemeClr val="tx2"/>
                </a:solidFill>
              </a:rPr>
              <a:t>es decir, algo de él queda en la superficie del líquido.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2C9184D8-A7A2-8B69-B65B-0F9EA6618513}"/>
              </a:ext>
            </a:extLst>
          </p:cNvPr>
          <p:cNvSpPr/>
          <p:nvPr/>
        </p:nvSpPr>
        <p:spPr>
          <a:xfrm>
            <a:off x="9533744" y="2713220"/>
            <a:ext cx="779489" cy="2728210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grpSp>
        <p:nvGrpSpPr>
          <p:cNvPr id="5" name="Grupo 4">
            <a:extLst>
              <a:ext uri="{FF2B5EF4-FFF2-40B4-BE49-F238E27FC236}">
                <a16:creationId xmlns:a16="http://schemas.microsoft.com/office/drawing/2014/main" id="{7DBA3FDC-6E80-2181-9F9D-CB9A8D218AFC}"/>
              </a:ext>
            </a:extLst>
          </p:cNvPr>
          <p:cNvGrpSpPr/>
          <p:nvPr/>
        </p:nvGrpSpPr>
        <p:grpSpPr>
          <a:xfrm>
            <a:off x="7075357" y="1737809"/>
            <a:ext cx="4771624" cy="5090212"/>
            <a:chOff x="7075357" y="1737809"/>
            <a:chExt cx="4771624" cy="5090212"/>
          </a:xfrm>
        </p:grpSpPr>
        <p:pic>
          <p:nvPicPr>
            <p:cNvPr id="6" name="Imagen 5" descr="Icono&#10;&#10;Descripción generada automáticamente">
              <a:extLst>
                <a:ext uri="{FF2B5EF4-FFF2-40B4-BE49-F238E27FC236}">
                  <a16:creationId xmlns:a16="http://schemas.microsoft.com/office/drawing/2014/main" id="{EFF4C5FD-1F2A-6CA9-3389-F3848972B8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5357" y="2056397"/>
              <a:ext cx="4771624" cy="4771624"/>
            </a:xfrm>
            <a:prstGeom prst="rect">
              <a:avLst/>
            </a:prstGeom>
          </p:spPr>
        </p:pic>
        <p:sp>
          <p:nvSpPr>
            <p:cNvPr id="7" name="Rectángulo 6">
              <a:extLst>
                <a:ext uri="{FF2B5EF4-FFF2-40B4-BE49-F238E27FC236}">
                  <a16:creationId xmlns:a16="http://schemas.microsoft.com/office/drawing/2014/main" id="{32566F79-F8BC-25F5-A0BC-088C326EA9EB}"/>
                </a:ext>
              </a:extLst>
            </p:cNvPr>
            <p:cNvSpPr/>
            <p:nvPr/>
          </p:nvSpPr>
          <p:spPr>
            <a:xfrm>
              <a:off x="9290870" y="3248459"/>
              <a:ext cx="779489" cy="50966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8" name="Flecha: hacia arriba 7">
              <a:extLst>
                <a:ext uri="{FF2B5EF4-FFF2-40B4-BE49-F238E27FC236}">
                  <a16:creationId xmlns:a16="http://schemas.microsoft.com/office/drawing/2014/main" id="{720D7B48-B25F-C894-611F-FEF70A9CFEF7}"/>
                </a:ext>
              </a:extLst>
            </p:cNvPr>
            <p:cNvSpPr/>
            <p:nvPr/>
          </p:nvSpPr>
          <p:spPr>
            <a:xfrm flipH="1">
              <a:off x="9506139" y="2348705"/>
              <a:ext cx="239094" cy="888332"/>
            </a:xfrm>
            <a:prstGeom prst="up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9" name="Flecha: hacia arriba 8">
              <a:extLst>
                <a:ext uri="{FF2B5EF4-FFF2-40B4-BE49-F238E27FC236}">
                  <a16:creationId xmlns:a16="http://schemas.microsoft.com/office/drawing/2014/main" id="{B7785231-54AE-235D-C193-5A7BE2753176}"/>
                </a:ext>
              </a:extLst>
            </p:cNvPr>
            <p:cNvSpPr/>
            <p:nvPr/>
          </p:nvSpPr>
          <p:spPr>
            <a:xfrm rot="10800000" flipH="1">
              <a:off x="9503764" y="3775657"/>
              <a:ext cx="226479" cy="668431"/>
            </a:xfrm>
            <a:prstGeom prst="up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0" name="CuadroTexto 9">
              <a:extLst>
                <a:ext uri="{FF2B5EF4-FFF2-40B4-BE49-F238E27FC236}">
                  <a16:creationId xmlns:a16="http://schemas.microsoft.com/office/drawing/2014/main" id="{D38B138A-C8A5-A9CF-0106-6A9339EB70CE}"/>
                </a:ext>
              </a:extLst>
            </p:cNvPr>
            <p:cNvSpPr txBox="1"/>
            <p:nvPr/>
          </p:nvSpPr>
          <p:spPr>
            <a:xfrm>
              <a:off x="9782762" y="2527162"/>
              <a:ext cx="41069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MX" sz="3600" dirty="0">
                  <a:solidFill>
                    <a:schemeClr val="tx2"/>
                  </a:solidFill>
                </a:rPr>
                <a:t>E</a:t>
              </a:r>
            </a:p>
          </p:txBody>
        </p:sp>
        <p:sp>
          <p:nvSpPr>
            <p:cNvPr id="11" name="CuadroTexto 10">
              <a:extLst>
                <a:ext uri="{FF2B5EF4-FFF2-40B4-BE49-F238E27FC236}">
                  <a16:creationId xmlns:a16="http://schemas.microsoft.com/office/drawing/2014/main" id="{E80BE24C-42A7-49E3-3052-4EFD3A521573}"/>
                </a:ext>
              </a:extLst>
            </p:cNvPr>
            <p:cNvSpPr txBox="1"/>
            <p:nvPr/>
          </p:nvSpPr>
          <p:spPr>
            <a:xfrm>
              <a:off x="9805194" y="4119043"/>
              <a:ext cx="42351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MX" sz="3600" dirty="0">
                  <a:solidFill>
                    <a:schemeClr val="tx2"/>
                  </a:solidFill>
                </a:rPr>
                <a:t>P</a:t>
              </a:r>
            </a:p>
          </p:txBody>
        </p:sp>
        <p:sp>
          <p:nvSpPr>
            <p:cNvPr id="12" name="CuadroTexto 11">
              <a:extLst>
                <a:ext uri="{FF2B5EF4-FFF2-40B4-BE49-F238E27FC236}">
                  <a16:creationId xmlns:a16="http://schemas.microsoft.com/office/drawing/2014/main" id="{CA7D877C-C7EA-5D6C-A172-67FD53CB0E4E}"/>
                </a:ext>
              </a:extLst>
            </p:cNvPr>
            <p:cNvSpPr txBox="1"/>
            <p:nvPr/>
          </p:nvSpPr>
          <p:spPr>
            <a:xfrm>
              <a:off x="8133689" y="1737809"/>
              <a:ext cx="108715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MX" sz="3600" dirty="0">
                  <a:solidFill>
                    <a:schemeClr val="tx2"/>
                  </a:solidFill>
                </a:rPr>
                <a:t>E &gt; 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19772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1280159" y="466343"/>
            <a:ext cx="9817807" cy="1362113"/>
          </a:xfrm>
        </p:spPr>
        <p:txBody>
          <a:bodyPr rtlCol="0" anchor="ctr">
            <a:normAutofit/>
          </a:bodyPr>
          <a:lstStyle/>
          <a:p>
            <a:pPr rtl="0"/>
            <a:r>
              <a:rPr lang="es-MX" sz="4800" dirty="0">
                <a:solidFill>
                  <a:schemeClr val="bg2"/>
                </a:solidFill>
              </a:rPr>
              <a:t>Ejercicio principio de Arquímedes</a:t>
            </a:r>
          </a:p>
        </p:txBody>
      </p:sp>
      <p:sp>
        <p:nvSpPr>
          <p:cNvPr id="14" name="Marcador de contenido 2"/>
          <p:cNvSpPr>
            <a:spLocks noGrp="1"/>
          </p:cNvSpPr>
          <p:nvPr>
            <p:ph sz="half" idx="2"/>
          </p:nvPr>
        </p:nvSpPr>
        <p:spPr>
          <a:xfrm>
            <a:off x="1049311" y="2385191"/>
            <a:ext cx="10048656" cy="4006466"/>
          </a:xfrm>
        </p:spPr>
        <p:txBody>
          <a:bodyPr rtlCol="0">
            <a:noAutofit/>
          </a:bodyPr>
          <a:lstStyle/>
          <a:p>
            <a:pPr marL="0" indent="0">
              <a:buNone/>
            </a:pPr>
            <a:r>
              <a:rPr lang="es-MX" sz="3600" dirty="0">
                <a:solidFill>
                  <a:schemeClr val="tx2"/>
                </a:solidFill>
              </a:rPr>
              <a:t>Un cuerpo tiene un volumen de 200 cm</a:t>
            </a:r>
            <a:r>
              <a:rPr lang="es-MX" sz="3600" baseline="30000" dirty="0">
                <a:solidFill>
                  <a:schemeClr val="tx2"/>
                </a:solidFill>
              </a:rPr>
              <a:t>3</a:t>
            </a:r>
            <a:r>
              <a:rPr lang="es-MX" sz="3600" dirty="0">
                <a:solidFill>
                  <a:schemeClr val="tx2"/>
                </a:solidFill>
              </a:rPr>
              <a:t>.</a:t>
            </a:r>
          </a:p>
          <a:p>
            <a:pPr marL="0" indent="0">
              <a:buNone/>
            </a:pPr>
            <a:endParaRPr lang="es-MX" sz="3600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s-MX" sz="3600" dirty="0">
                <a:solidFill>
                  <a:schemeClr val="tx2"/>
                </a:solidFill>
              </a:rPr>
              <a:t>Calcula el empuje que recibe cuando se sumerge al agua.</a:t>
            </a:r>
          </a:p>
        </p:txBody>
      </p:sp>
    </p:spTree>
    <p:extLst>
      <p:ext uri="{BB962C8B-B14F-4D97-AF65-F5344CB8AC3E}">
        <p14:creationId xmlns:p14="http://schemas.microsoft.com/office/powerpoint/2010/main" val="2111186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1280160" y="466343"/>
            <a:ext cx="9628632" cy="1362113"/>
          </a:xfrm>
        </p:spPr>
        <p:txBody>
          <a:bodyPr rtlCol="0" anchor="ctr">
            <a:normAutofit/>
          </a:bodyPr>
          <a:lstStyle/>
          <a:p>
            <a:pPr rtl="0"/>
            <a:r>
              <a:rPr lang="es-MX" sz="4800" dirty="0">
                <a:solidFill>
                  <a:schemeClr val="bg2"/>
                </a:solidFill>
              </a:rPr>
              <a:t>Resolviendo el ejercicio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50BD509-9E7A-E8A9-1270-8E2F8E292CFF}"/>
              </a:ext>
            </a:extLst>
          </p:cNvPr>
          <p:cNvSpPr txBox="1">
            <a:spLocks/>
          </p:cNvSpPr>
          <p:nvPr/>
        </p:nvSpPr>
        <p:spPr>
          <a:xfrm>
            <a:off x="237480" y="1944677"/>
            <a:ext cx="3314754" cy="35619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s-MX" sz="3600" b="1" dirty="0">
                <a:solidFill>
                  <a:srgbClr val="FF0000"/>
                </a:solidFill>
              </a:rPr>
              <a:t>Datos:</a:t>
            </a:r>
          </a:p>
          <a:p>
            <a:pPr marL="0" indent="0">
              <a:buNone/>
            </a:pPr>
            <a:r>
              <a:rPr lang="es-MX" sz="3600" dirty="0">
                <a:solidFill>
                  <a:schemeClr val="tx2"/>
                </a:solidFill>
                <a:latin typeface="Symbol" panose="05050102010706020507" pitchFamily="18" charset="2"/>
              </a:rPr>
              <a:t>r</a:t>
            </a:r>
            <a:r>
              <a:rPr lang="es-MX" sz="3600" dirty="0">
                <a:solidFill>
                  <a:schemeClr val="tx2"/>
                </a:solidFill>
              </a:rPr>
              <a:t> = 1 g/cm</a:t>
            </a:r>
            <a:r>
              <a:rPr lang="es-MX" sz="3600" baseline="30000" dirty="0">
                <a:solidFill>
                  <a:schemeClr val="tx2"/>
                </a:solidFill>
              </a:rPr>
              <a:t>3</a:t>
            </a:r>
            <a:endParaRPr lang="es-MX" sz="3600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s-MX" sz="3600" dirty="0">
                <a:solidFill>
                  <a:schemeClr val="tx2"/>
                </a:solidFill>
              </a:rPr>
              <a:t>V = 200 cm</a:t>
            </a:r>
            <a:r>
              <a:rPr lang="es-MX" sz="3600" baseline="30000" dirty="0">
                <a:solidFill>
                  <a:schemeClr val="tx2"/>
                </a:solidFill>
              </a:rPr>
              <a:t>3 </a:t>
            </a:r>
            <a:endParaRPr lang="es-MX" sz="3600" dirty="0">
              <a:solidFill>
                <a:schemeClr val="tx2"/>
              </a:solidFill>
            </a:endParaRPr>
          </a:p>
          <a:p>
            <a:pPr marL="0" indent="0">
              <a:buFont typeface="Wingdings" panose="05000000000000000000" pitchFamily="2" charset="2"/>
              <a:buNone/>
            </a:pPr>
            <a:r>
              <a:rPr lang="es-MX" sz="3600" dirty="0">
                <a:solidFill>
                  <a:schemeClr val="tx2"/>
                </a:solidFill>
              </a:rPr>
              <a:t>g = 981 m/s</a:t>
            </a:r>
            <a:r>
              <a:rPr lang="es-MX" sz="3600" baseline="30000" dirty="0">
                <a:solidFill>
                  <a:schemeClr val="tx2"/>
                </a:solidFill>
              </a:rPr>
              <a:t>2</a:t>
            </a:r>
          </a:p>
        </p:txBody>
      </p:sp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A3FC80D1-B68A-DF71-2501-6FDCAEAEE6EF}"/>
              </a:ext>
            </a:extLst>
          </p:cNvPr>
          <p:cNvSpPr txBox="1">
            <a:spLocks/>
          </p:cNvSpPr>
          <p:nvPr/>
        </p:nvSpPr>
        <p:spPr>
          <a:xfrm>
            <a:off x="3552234" y="3429000"/>
            <a:ext cx="3314754" cy="8220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s-MX" sz="3600" b="1" dirty="0">
                <a:solidFill>
                  <a:srgbClr val="FF0000"/>
                </a:solidFill>
              </a:rPr>
              <a:t>Sustitución:</a:t>
            </a:r>
            <a:endParaRPr lang="es-MX" sz="3600" baseline="30000" dirty="0">
              <a:solidFill>
                <a:schemeClr val="tx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1B3D9FC9-525F-BCDC-3CA0-FF7680B6FD6F}"/>
                  </a:ext>
                </a:extLst>
              </p:cNvPr>
              <p:cNvSpPr txBox="1"/>
              <p:nvPr/>
            </p:nvSpPr>
            <p:spPr>
              <a:xfrm>
                <a:off x="3568076" y="4251068"/>
                <a:ext cx="6177653" cy="8436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sz="320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s-MX" sz="32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s-MX" sz="32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MX" sz="32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f>
                            <m:fPr>
                              <m:ctrlPr>
                                <a:rPr lang="es-MX" sz="32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s-MX" sz="32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s-MX" sz="3200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nor/>
                                    </m:rPr>
                                    <a:rPr lang="es-MX" sz="3200" b="0" i="0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cm</m:t>
                                  </m:r>
                                </m:e>
                                <m:sup>
                                  <m:r>
                                    <a:rPr lang="es-MX" sz="3200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d>
                        <m:dPr>
                          <m:ctrlPr>
                            <a:rPr lang="es-MX" sz="32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MX" sz="32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s-MX" sz="32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00</m:t>
                          </m:r>
                          <m:sSup>
                            <m:sSupPr>
                              <m:ctrlPr>
                                <a:rPr lang="es-MX" sz="32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es-MX" sz="3200" b="0" i="0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s-MX" sz="320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cm</m:t>
                              </m:r>
                            </m:e>
                            <m:sup>
                              <m:r>
                                <a:rPr lang="es-MX" sz="32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e>
                      </m:d>
                      <m:d>
                        <m:dPr>
                          <m:ctrlPr>
                            <a:rPr lang="es-MX" sz="32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MX" sz="32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981</m:t>
                          </m:r>
                          <m:f>
                            <m:fPr>
                              <m:ctrlPr>
                                <a:rPr lang="es-MX" sz="32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nor/>
                                </m:rPr>
                                <a:rPr lang="es-MX" sz="3200" b="0" i="0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  <m:r>
                                <m:rPr>
                                  <m:nor/>
                                </m:rPr>
                                <a:rPr lang="es-MX" sz="3200" i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m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s-MX" sz="320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s-MX" sz="320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s-MX" sz="320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oMath>
                  </m:oMathPara>
                </a14:m>
                <a:endParaRPr lang="es-MX" sz="32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1B3D9FC9-525F-BCDC-3CA0-FF7680B6FD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8076" y="4251068"/>
                <a:ext cx="6177653" cy="84362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054A7ABD-155C-5252-4F1B-7A05497B117A}"/>
              </a:ext>
            </a:extLst>
          </p:cNvPr>
          <p:cNvSpPr txBox="1">
            <a:spLocks/>
          </p:cNvSpPr>
          <p:nvPr/>
        </p:nvSpPr>
        <p:spPr>
          <a:xfrm>
            <a:off x="237480" y="5662126"/>
            <a:ext cx="2742267" cy="8220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s-MX" sz="3600" b="1" dirty="0">
                <a:solidFill>
                  <a:srgbClr val="FF0000"/>
                </a:solidFill>
              </a:rPr>
              <a:t>Resultado:</a:t>
            </a:r>
            <a:endParaRPr lang="es-MX" sz="3600" baseline="30000" dirty="0">
              <a:solidFill>
                <a:schemeClr val="tx2"/>
              </a:solidFill>
            </a:endParaRPr>
          </a:p>
        </p:txBody>
      </p:sp>
      <p:grpSp>
        <p:nvGrpSpPr>
          <p:cNvPr id="10" name="Grupo 9">
            <a:extLst>
              <a:ext uri="{FF2B5EF4-FFF2-40B4-BE49-F238E27FC236}">
                <a16:creationId xmlns:a16="http://schemas.microsoft.com/office/drawing/2014/main" id="{13DFF2BC-3F8C-DB88-4A34-1AB21B26C7E8}"/>
              </a:ext>
            </a:extLst>
          </p:cNvPr>
          <p:cNvGrpSpPr/>
          <p:nvPr/>
        </p:nvGrpSpPr>
        <p:grpSpPr>
          <a:xfrm>
            <a:off x="3300011" y="1873082"/>
            <a:ext cx="3314754" cy="1265797"/>
            <a:chOff x="3300011" y="1873082"/>
            <a:chExt cx="3314754" cy="1265797"/>
          </a:xfrm>
        </p:grpSpPr>
        <p:sp>
          <p:nvSpPr>
            <p:cNvPr id="4" name="Marcador de contenido 2">
              <a:extLst>
                <a:ext uri="{FF2B5EF4-FFF2-40B4-BE49-F238E27FC236}">
                  <a16:creationId xmlns:a16="http://schemas.microsoft.com/office/drawing/2014/main" id="{25CC476D-12EC-2734-5561-81D18BDD0AB5}"/>
                </a:ext>
              </a:extLst>
            </p:cNvPr>
            <p:cNvSpPr txBox="1">
              <a:spLocks/>
            </p:cNvSpPr>
            <p:nvPr/>
          </p:nvSpPr>
          <p:spPr>
            <a:xfrm>
              <a:off x="3300011" y="1873082"/>
              <a:ext cx="3314754" cy="822068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100000"/>
                </a:lnSpc>
                <a:spcBef>
                  <a:spcPts val="1500"/>
                </a:spcBef>
                <a:buFont typeface="Wingdings" panose="05000000000000000000" pitchFamily="2" charset="2"/>
                <a:buChar char="§"/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Font typeface="Wingdings" panose="05000000000000000000" pitchFamily="2" charset="2"/>
                <a:buChar char="§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Font typeface="Wingdings" panose="05000000000000000000" pitchFamily="2" charset="2"/>
                <a:buChar char="§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Wingdings" panose="05000000000000000000" pitchFamily="2" charset="2"/>
                <a:buChar char="§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Wingdings" panose="05000000000000000000" pitchFamily="2" charset="2"/>
                <a:buChar char="§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Wingdings" panose="05000000000000000000" pitchFamily="2" charset="2"/>
                <a:buChar char="§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Wingdings" panose="05000000000000000000" pitchFamily="2" charset="2"/>
                <a:buChar char="§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Wingdings" panose="05000000000000000000" pitchFamily="2" charset="2"/>
                <a:buChar char="§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Wingdings" panose="05000000000000000000" pitchFamily="2" charset="2"/>
                <a:buChar char="§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Wingdings" panose="05000000000000000000" pitchFamily="2" charset="2"/>
                <a:buNone/>
              </a:pPr>
              <a:r>
                <a:rPr lang="es-MX" sz="3600" b="1" dirty="0">
                  <a:solidFill>
                    <a:srgbClr val="FF0000"/>
                  </a:solidFill>
                </a:rPr>
                <a:t>Expresión:</a:t>
              </a:r>
              <a:endParaRPr lang="es-MX" sz="3600" baseline="30000" dirty="0">
                <a:solidFill>
                  <a:schemeClr val="tx2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CuadroTexto 1">
                  <a:extLst>
                    <a:ext uri="{FF2B5EF4-FFF2-40B4-BE49-F238E27FC236}">
                      <a16:creationId xmlns:a16="http://schemas.microsoft.com/office/drawing/2014/main" id="{A9B823B5-D65B-6805-30DA-981B51B38AA1}"/>
                    </a:ext>
                  </a:extLst>
                </p:cNvPr>
                <p:cNvSpPr txBox="1"/>
                <p:nvPr/>
              </p:nvSpPr>
              <p:spPr>
                <a:xfrm>
                  <a:off x="3568076" y="2584881"/>
                  <a:ext cx="2175019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MX" sz="36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s-MX" sz="36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= </m:t>
                        </m:r>
                        <m:r>
                          <a:rPr lang="es-MX" sz="36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  <m:r>
                          <a:rPr lang="es-MX" sz="36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s-MX" sz="36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  <m:r>
                          <a:rPr lang="es-MX" sz="36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s-MX" sz="36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oMath>
                    </m:oMathPara>
                  </a14:m>
                  <a:endParaRPr lang="es-MX" sz="3600" dirty="0">
                    <a:solidFill>
                      <a:schemeClr val="tx2"/>
                    </a:solidFill>
                  </a:endParaRPr>
                </a:p>
              </p:txBody>
            </p:sp>
          </mc:Choice>
          <mc:Fallback xmlns="">
            <p:sp>
              <p:nvSpPr>
                <p:cNvPr id="2" name="CuadroTexto 1">
                  <a:extLst>
                    <a:ext uri="{FF2B5EF4-FFF2-40B4-BE49-F238E27FC236}">
                      <a16:creationId xmlns:a16="http://schemas.microsoft.com/office/drawing/2014/main" id="{A9B823B5-D65B-6805-30DA-981B51B38AA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68076" y="2584881"/>
                  <a:ext cx="2175019" cy="553998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MX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6FC98757-702E-3363-81D9-915AFC855C03}"/>
                  </a:ext>
                </a:extLst>
              </p:cNvPr>
              <p:cNvSpPr txBox="1"/>
              <p:nvPr/>
            </p:nvSpPr>
            <p:spPr>
              <a:xfrm>
                <a:off x="2787510" y="5622861"/>
                <a:ext cx="3056029" cy="7046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s-MX" sz="320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s-MX" sz="32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=196200</m:t>
                    </m:r>
                  </m:oMath>
                </a14:m>
                <a:r>
                  <a:rPr lang="es-MX" sz="3200" dirty="0">
                    <a:solidFill>
                      <a:schemeClr val="tx2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s-MX" sz="32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s-MX" sz="3200" b="0" i="0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g</m:t>
                        </m:r>
                        <m:r>
                          <a:rPr lang="es-MX" sz="32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s-MX" sz="3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cm</m:t>
                        </m:r>
                      </m:num>
                      <m:den>
                        <m:sSup>
                          <m:sSupPr>
                            <m:ctrlPr>
                              <a:rPr lang="es-MX" sz="32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MX" sz="32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s-MX" sz="32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s-MX" sz="32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6FC98757-702E-3363-81D9-915AFC855C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7510" y="5622861"/>
                <a:ext cx="3056029" cy="704616"/>
              </a:xfrm>
              <a:prstGeom prst="rect">
                <a:avLst/>
              </a:prstGeom>
              <a:blipFill>
                <a:blip r:embed="rId5"/>
                <a:stretch>
                  <a:fillRect b="-862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2A307E32-8BBF-453C-995F-3B58A989D4C5}"/>
                  </a:ext>
                </a:extLst>
              </p:cNvPr>
              <p:cNvSpPr txBox="1"/>
              <p:nvPr/>
            </p:nvSpPr>
            <p:spPr>
              <a:xfrm>
                <a:off x="5982913" y="5622861"/>
                <a:ext cx="2259016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s-MX" sz="32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=196200</m:t>
                    </m:r>
                  </m:oMath>
                </a14:m>
                <a:r>
                  <a:rPr lang="es-MX" sz="3200" dirty="0">
                    <a:solidFill>
                      <a:schemeClr val="tx2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s-MX" sz="3200" i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d</m:t>
                    </m:r>
                    <m:r>
                      <m:rPr>
                        <m:nor/>
                      </m:rPr>
                      <a:rPr lang="es-MX" sz="3200" b="0" i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i</m:t>
                    </m:r>
                  </m:oMath>
                </a14:m>
                <a:endParaRPr lang="es-MX" sz="32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2A307E32-8BBF-453C-995F-3B58A989D4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2913" y="5622861"/>
                <a:ext cx="2259016" cy="49244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47165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7" grpId="0"/>
      <p:bldP spid="8" grpId="0"/>
      <p:bldP spid="5" grpId="0"/>
      <p:bldP spid="9" grpId="0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D2C741-F435-C23E-90FF-CE88782A8C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El principio de Pascal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6D38ED0-4CB5-3E14-5E5F-BDB9586ECE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121056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1280159" y="466343"/>
            <a:ext cx="9817807" cy="1362113"/>
          </a:xfrm>
        </p:spPr>
        <p:txBody>
          <a:bodyPr rtlCol="0" anchor="ctr">
            <a:normAutofit/>
          </a:bodyPr>
          <a:lstStyle/>
          <a:p>
            <a:pPr rtl="0"/>
            <a:r>
              <a:rPr lang="es-MX" sz="4800" dirty="0">
                <a:solidFill>
                  <a:schemeClr val="bg2"/>
                </a:solidFill>
              </a:rPr>
              <a:t>El principio de Pascal</a:t>
            </a:r>
          </a:p>
        </p:txBody>
      </p:sp>
      <p:sp>
        <p:nvSpPr>
          <p:cNvPr id="14" name="Marcador de contenido 2"/>
          <p:cNvSpPr>
            <a:spLocks noGrp="1"/>
          </p:cNvSpPr>
          <p:nvPr>
            <p:ph sz="half" idx="2"/>
          </p:nvPr>
        </p:nvSpPr>
        <p:spPr>
          <a:xfrm>
            <a:off x="1049311" y="2385191"/>
            <a:ext cx="10048656" cy="4006466"/>
          </a:xfrm>
        </p:spPr>
        <p:txBody>
          <a:bodyPr rtlCol="0">
            <a:noAutofit/>
          </a:bodyPr>
          <a:lstStyle/>
          <a:p>
            <a:pPr marL="0" indent="0">
              <a:buNone/>
            </a:pPr>
            <a:r>
              <a:rPr lang="es-MX" sz="3600" dirty="0">
                <a:solidFill>
                  <a:schemeClr val="tx2"/>
                </a:solidFill>
              </a:rPr>
              <a:t>El principio de Pascal se utiliza en las plataformas que elevan los coches cuando se quiere revisar el motor.</a:t>
            </a:r>
          </a:p>
          <a:p>
            <a:pPr marL="0" indent="0">
              <a:buNone/>
            </a:pPr>
            <a:endParaRPr lang="es-MX" sz="3600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s-MX" sz="3600" dirty="0">
                <a:solidFill>
                  <a:schemeClr val="tx2"/>
                </a:solidFill>
              </a:rPr>
              <a:t>El sistema que se aplica consiste en que el aire se comprime y ejerce una presión sobre el aceite que está en el depósito subterráneo. </a:t>
            </a:r>
          </a:p>
        </p:txBody>
      </p:sp>
    </p:spTree>
    <p:extLst>
      <p:ext uri="{BB962C8B-B14F-4D97-AF65-F5344CB8AC3E}">
        <p14:creationId xmlns:p14="http://schemas.microsoft.com/office/powerpoint/2010/main" val="555588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1280159" y="466343"/>
            <a:ext cx="9817807" cy="1362113"/>
          </a:xfrm>
        </p:spPr>
        <p:txBody>
          <a:bodyPr rtlCol="0" anchor="ctr">
            <a:normAutofit/>
          </a:bodyPr>
          <a:lstStyle/>
          <a:p>
            <a:pPr rtl="0"/>
            <a:r>
              <a:rPr lang="es-MX" sz="4800" dirty="0">
                <a:solidFill>
                  <a:schemeClr val="bg2"/>
                </a:solidFill>
              </a:rPr>
              <a:t>El principio de Pascal</a:t>
            </a:r>
          </a:p>
        </p:txBody>
      </p:sp>
      <p:sp>
        <p:nvSpPr>
          <p:cNvPr id="14" name="Marcador de contenido 2"/>
          <p:cNvSpPr>
            <a:spLocks noGrp="1"/>
          </p:cNvSpPr>
          <p:nvPr>
            <p:ph sz="half" idx="2"/>
          </p:nvPr>
        </p:nvSpPr>
        <p:spPr>
          <a:xfrm>
            <a:off x="7656162" y="2944207"/>
            <a:ext cx="4170225" cy="3100132"/>
          </a:xfrm>
        </p:spPr>
        <p:txBody>
          <a:bodyPr rtlCol="0">
            <a:noAutofit/>
          </a:bodyPr>
          <a:lstStyle/>
          <a:p>
            <a:pPr marL="0" indent="0">
              <a:buNone/>
            </a:pPr>
            <a:r>
              <a:rPr lang="es-MX" sz="3600" dirty="0">
                <a:solidFill>
                  <a:schemeClr val="tx2"/>
                </a:solidFill>
              </a:rPr>
              <a:t>El aceite le transmite la presión a un cilindro, que es el que finalmente levanta el automóvil.</a:t>
            </a:r>
          </a:p>
        </p:txBody>
      </p:sp>
      <p:pic>
        <p:nvPicPr>
          <p:cNvPr id="3" name="Imagen 2" descr="Un hombre parado en un estacionamiento&#10;&#10;Descripción generada automáticamente con confianza media">
            <a:extLst>
              <a:ext uri="{FF2B5EF4-FFF2-40B4-BE49-F238E27FC236}">
                <a16:creationId xmlns:a16="http://schemas.microsoft.com/office/drawing/2014/main" id="{4FEB3613-1EC3-CBD1-3541-B6B68EE043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38429"/>
            <a:ext cx="7205738" cy="4053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655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1280159" y="466343"/>
            <a:ext cx="9817807" cy="1362113"/>
          </a:xfrm>
        </p:spPr>
        <p:txBody>
          <a:bodyPr rtlCol="0" anchor="ctr">
            <a:normAutofit/>
          </a:bodyPr>
          <a:lstStyle/>
          <a:p>
            <a:pPr rtl="0"/>
            <a:r>
              <a:rPr lang="es-MX" sz="4800" dirty="0">
                <a:solidFill>
                  <a:schemeClr val="bg2"/>
                </a:solidFill>
              </a:rPr>
              <a:t>Definición del principio de Pascal</a:t>
            </a:r>
          </a:p>
        </p:txBody>
      </p:sp>
      <p:sp>
        <p:nvSpPr>
          <p:cNvPr id="14" name="Marcador de contenido 2"/>
          <p:cNvSpPr>
            <a:spLocks noGrp="1"/>
          </p:cNvSpPr>
          <p:nvPr>
            <p:ph sz="half" idx="2"/>
          </p:nvPr>
        </p:nvSpPr>
        <p:spPr>
          <a:xfrm>
            <a:off x="632329" y="2711733"/>
            <a:ext cx="11113465" cy="3100132"/>
          </a:xfrm>
        </p:spPr>
        <p:txBody>
          <a:bodyPr rtlCol="0">
            <a:noAutofit/>
          </a:bodyPr>
          <a:lstStyle/>
          <a:p>
            <a:pPr marL="0" indent="0">
              <a:buNone/>
            </a:pPr>
            <a:r>
              <a:rPr lang="es-MX" sz="3600" dirty="0">
                <a:solidFill>
                  <a:schemeClr val="tx2"/>
                </a:solidFill>
              </a:rPr>
              <a:t>La presión externa, ejercida sobre una parte de un fluido encerrado en un recipiente, se transmite en todas las direcciones y llega a todos los puntos del líquido sin disminuir su magnitud.</a:t>
            </a:r>
          </a:p>
        </p:txBody>
      </p:sp>
    </p:spTree>
    <p:extLst>
      <p:ext uri="{BB962C8B-B14F-4D97-AF65-F5344CB8AC3E}">
        <p14:creationId xmlns:p14="http://schemas.microsoft.com/office/powerpoint/2010/main" val="46786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es-MX" sz="4800" dirty="0"/>
              <a:t>¿Qué es un fluido?</a:t>
            </a:r>
          </a:p>
        </p:txBody>
      </p:sp>
      <p:sp>
        <p:nvSpPr>
          <p:cNvPr id="14" name="Marcador de contenido 2"/>
          <p:cNvSpPr>
            <a:spLocks noGrp="1"/>
          </p:cNvSpPr>
          <p:nvPr>
            <p:ph idx="1"/>
          </p:nvPr>
        </p:nvSpPr>
        <p:spPr>
          <a:xfrm>
            <a:off x="1162173" y="2184577"/>
            <a:ext cx="9628632" cy="4473526"/>
          </a:xfrm>
        </p:spPr>
        <p:txBody>
          <a:bodyPr rtlCol="0">
            <a:normAutofit/>
          </a:bodyPr>
          <a:lstStyle/>
          <a:p>
            <a:pPr marL="0" indent="0" rtl="0">
              <a:buNone/>
            </a:pPr>
            <a:r>
              <a:rPr lang="es-MX" sz="3600" dirty="0">
                <a:solidFill>
                  <a:schemeClr val="tx2"/>
                </a:solidFill>
                <a:latin typeface="Söhne"/>
              </a:rPr>
              <a:t>Un fluido es una sustancia que tiene la capacidad de fluir y no mantiene una forma fija.</a:t>
            </a:r>
          </a:p>
          <a:p>
            <a:pPr marL="0" indent="0" rtl="0">
              <a:buNone/>
            </a:pPr>
            <a:endParaRPr lang="es-MX" sz="3600" dirty="0">
              <a:solidFill>
                <a:schemeClr val="tx2"/>
              </a:solidFill>
              <a:latin typeface="Söhne"/>
            </a:endParaRPr>
          </a:p>
          <a:p>
            <a:pPr marL="0" indent="0" rtl="0">
              <a:buNone/>
            </a:pPr>
            <a:r>
              <a:rPr lang="es-MX" sz="3600" dirty="0">
                <a:solidFill>
                  <a:schemeClr val="tx2"/>
                </a:solidFill>
                <a:latin typeface="Söhne"/>
              </a:rPr>
              <a:t>Los fluidos pueden ser líquidos o gases, y se caracterizan por su capacidad para adaptarse a la forma del recipiente que los contiene.</a:t>
            </a:r>
            <a:endParaRPr lang="es-MX" sz="36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6042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1280159" y="466343"/>
            <a:ext cx="9817807" cy="1362113"/>
          </a:xfrm>
        </p:spPr>
        <p:txBody>
          <a:bodyPr rtlCol="0" anchor="ctr">
            <a:normAutofit/>
          </a:bodyPr>
          <a:lstStyle/>
          <a:p>
            <a:pPr rtl="0"/>
            <a:r>
              <a:rPr lang="es-MX" sz="4800" dirty="0">
                <a:solidFill>
                  <a:schemeClr val="bg2"/>
                </a:solidFill>
              </a:rPr>
              <a:t>El principio de Pascal</a:t>
            </a:r>
          </a:p>
        </p:txBody>
      </p:sp>
      <p:sp>
        <p:nvSpPr>
          <p:cNvPr id="14" name="Marcador de contenido 2"/>
          <p:cNvSpPr>
            <a:spLocks noGrp="1"/>
          </p:cNvSpPr>
          <p:nvPr>
            <p:ph sz="half" idx="2"/>
          </p:nvPr>
        </p:nvSpPr>
        <p:spPr>
          <a:xfrm>
            <a:off x="632329" y="2262027"/>
            <a:ext cx="11113465" cy="2489855"/>
          </a:xfrm>
        </p:spPr>
        <p:txBody>
          <a:bodyPr rtlCol="0">
            <a:noAutofit/>
          </a:bodyPr>
          <a:lstStyle/>
          <a:p>
            <a:pPr marL="0" indent="0" algn="ctr">
              <a:buNone/>
            </a:pPr>
            <a:r>
              <a:rPr lang="es-MX" sz="3600" dirty="0">
                <a:solidFill>
                  <a:schemeClr val="tx2"/>
                </a:solidFill>
              </a:rPr>
              <a:t>Presión de entrada = Presión de salida</a:t>
            </a:r>
          </a:p>
          <a:p>
            <a:pPr marL="0" indent="0" algn="ctr">
              <a:buNone/>
            </a:pPr>
            <a:endParaRPr lang="es-MX" sz="3600" dirty="0">
              <a:solidFill>
                <a:schemeClr val="tx2"/>
              </a:solidFill>
            </a:endParaRPr>
          </a:p>
          <a:p>
            <a:pPr marL="0" indent="0" algn="ctr">
              <a:buNone/>
            </a:pPr>
            <a:r>
              <a:rPr lang="es-MX" sz="3600" dirty="0" err="1">
                <a:solidFill>
                  <a:schemeClr val="tx2"/>
                </a:solidFill>
              </a:rPr>
              <a:t>P</a:t>
            </a:r>
            <a:r>
              <a:rPr lang="es-MX" sz="3600" baseline="-25000" dirty="0" err="1">
                <a:solidFill>
                  <a:schemeClr val="tx2"/>
                </a:solidFill>
              </a:rPr>
              <a:t>entrada</a:t>
            </a:r>
            <a:r>
              <a:rPr lang="es-MX" sz="3600" dirty="0">
                <a:solidFill>
                  <a:schemeClr val="tx2"/>
                </a:solidFill>
              </a:rPr>
              <a:t> = </a:t>
            </a:r>
            <a:r>
              <a:rPr lang="es-MX" sz="3600" dirty="0" err="1">
                <a:solidFill>
                  <a:schemeClr val="tx2"/>
                </a:solidFill>
              </a:rPr>
              <a:t>P</a:t>
            </a:r>
            <a:r>
              <a:rPr lang="es-MX" sz="3600" baseline="-25000" dirty="0" err="1">
                <a:solidFill>
                  <a:schemeClr val="tx2"/>
                </a:solidFill>
              </a:rPr>
              <a:t>salida</a:t>
            </a:r>
            <a:endParaRPr lang="es-MX" sz="3600" baseline="-25000" dirty="0">
              <a:solidFill>
                <a:schemeClr val="tx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uadroTexto 1">
                <a:extLst>
                  <a:ext uri="{FF2B5EF4-FFF2-40B4-BE49-F238E27FC236}">
                    <a16:creationId xmlns:a16="http://schemas.microsoft.com/office/drawing/2014/main" id="{121D1D71-EC4A-2627-F553-B5BC382456A5}"/>
                  </a:ext>
                </a:extLst>
              </p:cNvPr>
              <p:cNvSpPr txBox="1"/>
              <p:nvPr/>
            </p:nvSpPr>
            <p:spPr>
              <a:xfrm>
                <a:off x="5335270" y="5185453"/>
                <a:ext cx="1707582" cy="11278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s-MX" sz="36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MX" sz="36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s-MX" sz="36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s-MX" sz="36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MX" sz="36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s-MX" sz="36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s-MX" sz="3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MX" sz="36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s-MX" sz="36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MX" sz="36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s-MX" sz="36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s-MX" sz="36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MX" sz="36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s-MX" sz="36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s-MX" sz="36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2" name="CuadroTexto 1">
                <a:extLst>
                  <a:ext uri="{FF2B5EF4-FFF2-40B4-BE49-F238E27FC236}">
                    <a16:creationId xmlns:a16="http://schemas.microsoft.com/office/drawing/2014/main" id="{121D1D71-EC4A-2627-F553-B5BC382456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5270" y="5185453"/>
                <a:ext cx="1707582" cy="112780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65237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  <p:bldP spid="2" grpId="0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1280159" y="466343"/>
            <a:ext cx="9817807" cy="1362113"/>
          </a:xfrm>
        </p:spPr>
        <p:txBody>
          <a:bodyPr rtlCol="0" anchor="ctr">
            <a:normAutofit/>
          </a:bodyPr>
          <a:lstStyle/>
          <a:p>
            <a:pPr rtl="0"/>
            <a:r>
              <a:rPr lang="es-MX" sz="4800" dirty="0">
                <a:solidFill>
                  <a:schemeClr val="bg2"/>
                </a:solidFill>
              </a:rPr>
              <a:t>El principio de Pascal</a:t>
            </a:r>
          </a:p>
        </p:txBody>
      </p:sp>
      <p:sp>
        <p:nvSpPr>
          <p:cNvPr id="14" name="Marcador de contenido 2"/>
          <p:cNvSpPr>
            <a:spLocks noGrp="1"/>
          </p:cNvSpPr>
          <p:nvPr>
            <p:ph sz="half" idx="2"/>
          </p:nvPr>
        </p:nvSpPr>
        <p:spPr>
          <a:xfrm>
            <a:off x="632329" y="4038361"/>
            <a:ext cx="11113465" cy="2489855"/>
          </a:xfrm>
        </p:spPr>
        <p:txBody>
          <a:bodyPr rtlCol="0">
            <a:noAutofit/>
          </a:bodyPr>
          <a:lstStyle/>
          <a:p>
            <a:pPr marL="0" indent="0">
              <a:buNone/>
            </a:pPr>
            <a:r>
              <a:rPr lang="es-MX" sz="3600" dirty="0">
                <a:solidFill>
                  <a:schemeClr val="tx2"/>
                </a:solidFill>
              </a:rPr>
              <a:t>Con esta expresión se puede determinar cualquiera de las variables, donde F</a:t>
            </a:r>
            <a:r>
              <a:rPr lang="es-MX" sz="3600" baseline="-25000" dirty="0">
                <a:solidFill>
                  <a:schemeClr val="tx2"/>
                </a:solidFill>
              </a:rPr>
              <a:t>1</a:t>
            </a:r>
            <a:r>
              <a:rPr lang="es-MX" sz="3600" dirty="0">
                <a:solidFill>
                  <a:schemeClr val="tx2"/>
                </a:solidFill>
              </a:rPr>
              <a:t> y F</a:t>
            </a:r>
            <a:r>
              <a:rPr lang="es-MX" sz="3600" baseline="-25000" dirty="0">
                <a:solidFill>
                  <a:schemeClr val="tx2"/>
                </a:solidFill>
              </a:rPr>
              <a:t>2</a:t>
            </a:r>
            <a:r>
              <a:rPr lang="es-MX" sz="3600" dirty="0">
                <a:solidFill>
                  <a:schemeClr val="tx2"/>
                </a:solidFill>
              </a:rPr>
              <a:t> son las fuerzas de entrada y de salida, respectivamente, y su unidad es el Newton (N).</a:t>
            </a:r>
            <a:endParaRPr lang="es-MX" sz="3600" baseline="-25000" dirty="0">
              <a:solidFill>
                <a:schemeClr val="tx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uadroTexto 2">
                <a:extLst>
                  <a:ext uri="{FF2B5EF4-FFF2-40B4-BE49-F238E27FC236}">
                    <a16:creationId xmlns:a16="http://schemas.microsoft.com/office/drawing/2014/main" id="{01E39CD1-FFA4-9E4B-FDBC-2C529DCF2DE4}"/>
                  </a:ext>
                </a:extLst>
              </p:cNvPr>
              <p:cNvSpPr txBox="1"/>
              <p:nvPr/>
            </p:nvSpPr>
            <p:spPr>
              <a:xfrm>
                <a:off x="4900555" y="2600203"/>
                <a:ext cx="1707582" cy="11278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s-MX" sz="36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MX" sz="36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s-MX" sz="36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s-MX" sz="36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MX" sz="36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s-MX" sz="36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s-MX" sz="3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MX" sz="36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s-MX" sz="36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MX" sz="36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s-MX" sz="36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s-MX" sz="36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MX" sz="36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s-MX" sz="36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s-MX" sz="36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3" name="CuadroTexto 2">
                <a:extLst>
                  <a:ext uri="{FF2B5EF4-FFF2-40B4-BE49-F238E27FC236}">
                    <a16:creationId xmlns:a16="http://schemas.microsoft.com/office/drawing/2014/main" id="{01E39CD1-FFA4-9E4B-FDBC-2C529DCF2D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0555" y="2600203"/>
                <a:ext cx="1707582" cy="112780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16533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  <p:bldP spid="3" grpId="0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1280159" y="466343"/>
            <a:ext cx="9817807" cy="1362113"/>
          </a:xfrm>
        </p:spPr>
        <p:txBody>
          <a:bodyPr rtlCol="0" anchor="ctr">
            <a:normAutofit/>
          </a:bodyPr>
          <a:lstStyle/>
          <a:p>
            <a:pPr rtl="0"/>
            <a:r>
              <a:rPr lang="es-MX" sz="4800" dirty="0">
                <a:solidFill>
                  <a:schemeClr val="bg2"/>
                </a:solidFill>
              </a:rPr>
              <a:t>El principio de Pascal</a:t>
            </a:r>
          </a:p>
        </p:txBody>
      </p:sp>
      <p:sp>
        <p:nvSpPr>
          <p:cNvPr id="14" name="Marcador de contenido 2"/>
          <p:cNvSpPr>
            <a:spLocks noGrp="1"/>
          </p:cNvSpPr>
          <p:nvPr>
            <p:ph sz="half" idx="2"/>
          </p:nvPr>
        </p:nvSpPr>
        <p:spPr>
          <a:xfrm>
            <a:off x="632329" y="3901802"/>
            <a:ext cx="11113465" cy="2489855"/>
          </a:xfrm>
        </p:spPr>
        <p:txBody>
          <a:bodyPr rtlCol="0">
            <a:noAutofit/>
          </a:bodyPr>
          <a:lstStyle/>
          <a:p>
            <a:pPr marL="0" indent="0">
              <a:buNone/>
            </a:pPr>
            <a:r>
              <a:rPr lang="es-MX" sz="3600" dirty="0">
                <a:solidFill>
                  <a:schemeClr val="tx2"/>
                </a:solidFill>
              </a:rPr>
              <a:t>Se tiene que A</a:t>
            </a:r>
            <a:r>
              <a:rPr lang="es-MX" sz="3600" baseline="-25000" dirty="0">
                <a:solidFill>
                  <a:schemeClr val="tx2"/>
                </a:solidFill>
              </a:rPr>
              <a:t>1</a:t>
            </a:r>
            <a:r>
              <a:rPr lang="es-MX" sz="3600" dirty="0">
                <a:solidFill>
                  <a:schemeClr val="tx2"/>
                </a:solidFill>
              </a:rPr>
              <a:t> y A</a:t>
            </a:r>
            <a:r>
              <a:rPr lang="es-MX" sz="3600" baseline="-25000" dirty="0">
                <a:solidFill>
                  <a:schemeClr val="tx2"/>
                </a:solidFill>
              </a:rPr>
              <a:t>2</a:t>
            </a:r>
            <a:r>
              <a:rPr lang="es-MX" sz="3600" dirty="0">
                <a:solidFill>
                  <a:schemeClr val="tx2"/>
                </a:solidFill>
              </a:rPr>
              <a:t> corresponden al área de entrada y área de salida expresadas en metros cuadrados (m</a:t>
            </a:r>
            <a:r>
              <a:rPr lang="es-MX" sz="3600" baseline="30000" dirty="0">
                <a:solidFill>
                  <a:schemeClr val="tx2"/>
                </a:solidFill>
              </a:rPr>
              <a:t>2</a:t>
            </a:r>
            <a:r>
              <a:rPr lang="es-MX" sz="3600" dirty="0">
                <a:solidFill>
                  <a:schemeClr val="tx2"/>
                </a:solidFill>
              </a:rPr>
              <a:t>).</a:t>
            </a:r>
            <a:endParaRPr lang="es-MX" sz="3600" baseline="-25000" dirty="0">
              <a:solidFill>
                <a:schemeClr val="tx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uadroTexto 1">
                <a:extLst>
                  <a:ext uri="{FF2B5EF4-FFF2-40B4-BE49-F238E27FC236}">
                    <a16:creationId xmlns:a16="http://schemas.microsoft.com/office/drawing/2014/main" id="{4F64EE74-D218-4DAB-7836-72B6E2BF60B6}"/>
                  </a:ext>
                </a:extLst>
              </p:cNvPr>
              <p:cNvSpPr txBox="1"/>
              <p:nvPr/>
            </p:nvSpPr>
            <p:spPr>
              <a:xfrm>
                <a:off x="4963795" y="2301191"/>
                <a:ext cx="1707582" cy="11278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s-MX" sz="36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MX" sz="36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s-MX" sz="36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s-MX" sz="36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MX" sz="36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s-MX" sz="36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s-MX" sz="3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MX" sz="36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s-MX" sz="36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MX" sz="36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s-MX" sz="36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s-MX" sz="36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MX" sz="36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s-MX" sz="36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s-MX" sz="36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2" name="CuadroTexto 1">
                <a:extLst>
                  <a:ext uri="{FF2B5EF4-FFF2-40B4-BE49-F238E27FC236}">
                    <a16:creationId xmlns:a16="http://schemas.microsoft.com/office/drawing/2014/main" id="{4F64EE74-D218-4DAB-7836-72B6E2BF60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3795" y="2301191"/>
                <a:ext cx="1707582" cy="112780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68618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  <p:bldP spid="2" grpId="0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1280159" y="466343"/>
            <a:ext cx="9817807" cy="1362113"/>
          </a:xfrm>
        </p:spPr>
        <p:txBody>
          <a:bodyPr rtlCol="0" anchor="ctr">
            <a:normAutofit/>
          </a:bodyPr>
          <a:lstStyle/>
          <a:p>
            <a:pPr rtl="0"/>
            <a:r>
              <a:rPr lang="es-MX" sz="4800" dirty="0">
                <a:solidFill>
                  <a:schemeClr val="bg2"/>
                </a:solidFill>
              </a:rPr>
              <a:t>Representación del principio de Pascal</a:t>
            </a:r>
          </a:p>
        </p:txBody>
      </p:sp>
      <p:sp>
        <p:nvSpPr>
          <p:cNvPr id="8" name="Cilindro 7">
            <a:extLst>
              <a:ext uri="{FF2B5EF4-FFF2-40B4-BE49-F238E27FC236}">
                <a16:creationId xmlns:a16="http://schemas.microsoft.com/office/drawing/2014/main" id="{435270C3-A8E6-24E3-25C6-CC2B1A0E7E9E}"/>
              </a:ext>
            </a:extLst>
          </p:cNvPr>
          <p:cNvSpPr/>
          <p:nvPr/>
        </p:nvSpPr>
        <p:spPr>
          <a:xfrm>
            <a:off x="2143594" y="4307398"/>
            <a:ext cx="1319134" cy="520908"/>
          </a:xfrm>
          <a:prstGeom prst="can">
            <a:avLst/>
          </a:prstGeom>
          <a:solidFill>
            <a:schemeClr val="bg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C7ACE99A-3AA0-63A3-CE7B-79DA17ACB1C8}"/>
                  </a:ext>
                </a:extLst>
              </p:cNvPr>
              <p:cNvSpPr txBox="1"/>
              <p:nvPr/>
            </p:nvSpPr>
            <p:spPr>
              <a:xfrm>
                <a:off x="3672407" y="4551307"/>
                <a:ext cx="599972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s-MX" sz="36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C7ACE99A-3AA0-63A3-CE7B-79DA17ACB1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2407" y="4551307"/>
                <a:ext cx="599972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uadroTexto 10">
                <a:extLst>
                  <a:ext uri="{FF2B5EF4-FFF2-40B4-BE49-F238E27FC236}">
                    <a16:creationId xmlns:a16="http://schemas.microsoft.com/office/drawing/2014/main" id="{185FA2DD-184D-D6C5-CEA4-5097BB330E54}"/>
                  </a:ext>
                </a:extLst>
              </p:cNvPr>
              <p:cNvSpPr txBox="1"/>
              <p:nvPr/>
            </p:nvSpPr>
            <p:spPr>
              <a:xfrm>
                <a:off x="2563318" y="5510360"/>
                <a:ext cx="402418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sz="3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s-MX" sz="36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1" name="CuadroTexto 10">
                <a:extLst>
                  <a:ext uri="{FF2B5EF4-FFF2-40B4-BE49-F238E27FC236}">
                    <a16:creationId xmlns:a16="http://schemas.microsoft.com/office/drawing/2014/main" id="{185FA2DD-184D-D6C5-CEA4-5097BB330E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3318" y="5510360"/>
                <a:ext cx="402418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uadroTexto 11">
                <a:extLst>
                  <a:ext uri="{FF2B5EF4-FFF2-40B4-BE49-F238E27FC236}">
                    <a16:creationId xmlns:a16="http://schemas.microsoft.com/office/drawing/2014/main" id="{EA1F29CD-3729-5B38-718D-17DD26DCA661}"/>
                  </a:ext>
                </a:extLst>
              </p:cNvPr>
              <p:cNvSpPr txBox="1"/>
              <p:nvPr/>
            </p:nvSpPr>
            <p:spPr>
              <a:xfrm>
                <a:off x="2113368" y="2021513"/>
                <a:ext cx="539891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s-MX" sz="36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2" name="CuadroTexto 11">
                <a:extLst>
                  <a:ext uri="{FF2B5EF4-FFF2-40B4-BE49-F238E27FC236}">
                    <a16:creationId xmlns:a16="http://schemas.microsoft.com/office/drawing/2014/main" id="{EA1F29CD-3729-5B38-718D-17DD26DCA6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3368" y="2021513"/>
                <a:ext cx="539891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Conector recto de flecha 17">
            <a:extLst>
              <a:ext uri="{FF2B5EF4-FFF2-40B4-BE49-F238E27FC236}">
                <a16:creationId xmlns:a16="http://schemas.microsoft.com/office/drawing/2014/main" id="{DE7A6D92-AAA6-1825-366E-97C8D8962350}"/>
              </a:ext>
            </a:extLst>
          </p:cNvPr>
          <p:cNvCxnSpPr>
            <a:cxnSpLocks/>
          </p:cNvCxnSpPr>
          <p:nvPr/>
        </p:nvCxnSpPr>
        <p:spPr>
          <a:xfrm>
            <a:off x="2833324" y="2075326"/>
            <a:ext cx="0" cy="774278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ilindro 21">
            <a:extLst>
              <a:ext uri="{FF2B5EF4-FFF2-40B4-BE49-F238E27FC236}">
                <a16:creationId xmlns:a16="http://schemas.microsoft.com/office/drawing/2014/main" id="{6C4497CA-8835-0A96-099D-AD94EB990D08}"/>
              </a:ext>
            </a:extLst>
          </p:cNvPr>
          <p:cNvSpPr/>
          <p:nvPr/>
        </p:nvSpPr>
        <p:spPr>
          <a:xfrm>
            <a:off x="6600486" y="4339119"/>
            <a:ext cx="3447916" cy="1116766"/>
          </a:xfrm>
          <a:prstGeom prst="can">
            <a:avLst/>
          </a:prstGeom>
          <a:solidFill>
            <a:schemeClr val="bg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CuadroTexto 23">
                <a:extLst>
                  <a:ext uri="{FF2B5EF4-FFF2-40B4-BE49-F238E27FC236}">
                    <a16:creationId xmlns:a16="http://schemas.microsoft.com/office/drawing/2014/main" id="{7AE14D05-C3C5-2D5D-A38E-11B69756C162}"/>
                  </a:ext>
                </a:extLst>
              </p:cNvPr>
              <p:cNvSpPr txBox="1"/>
              <p:nvPr/>
            </p:nvSpPr>
            <p:spPr>
              <a:xfrm>
                <a:off x="10243278" y="5195431"/>
                <a:ext cx="610680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s-MX" sz="36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24" name="CuadroTexto 23">
                <a:extLst>
                  <a:ext uri="{FF2B5EF4-FFF2-40B4-BE49-F238E27FC236}">
                    <a16:creationId xmlns:a16="http://schemas.microsoft.com/office/drawing/2014/main" id="{7AE14D05-C3C5-2D5D-A38E-11B69756C1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43278" y="5195431"/>
                <a:ext cx="610680" cy="5539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uadroTexto 24">
                <a:extLst>
                  <a:ext uri="{FF2B5EF4-FFF2-40B4-BE49-F238E27FC236}">
                    <a16:creationId xmlns:a16="http://schemas.microsoft.com/office/drawing/2014/main" id="{AFAB0953-82B7-CF5D-B582-F163233B6942}"/>
                  </a:ext>
                </a:extLst>
              </p:cNvPr>
              <p:cNvSpPr txBox="1"/>
              <p:nvPr/>
            </p:nvSpPr>
            <p:spPr>
              <a:xfrm>
                <a:off x="8120828" y="5964215"/>
                <a:ext cx="407234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sz="3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s-MX" sz="36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25" name="CuadroTexto 24">
                <a:extLst>
                  <a:ext uri="{FF2B5EF4-FFF2-40B4-BE49-F238E27FC236}">
                    <a16:creationId xmlns:a16="http://schemas.microsoft.com/office/drawing/2014/main" id="{AFAB0953-82B7-CF5D-B582-F163233B69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0828" y="5964215"/>
                <a:ext cx="407234" cy="55399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Cilindro 29">
            <a:extLst>
              <a:ext uri="{FF2B5EF4-FFF2-40B4-BE49-F238E27FC236}">
                <a16:creationId xmlns:a16="http://schemas.microsoft.com/office/drawing/2014/main" id="{8EC967B6-EF3B-71DD-BC88-41A7065239FC}"/>
              </a:ext>
            </a:extLst>
          </p:cNvPr>
          <p:cNvSpPr/>
          <p:nvPr/>
        </p:nvSpPr>
        <p:spPr>
          <a:xfrm rot="16200000">
            <a:off x="4880478" y="4286718"/>
            <a:ext cx="407007" cy="3802868"/>
          </a:xfrm>
          <a:prstGeom prst="can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CuadroTexto 26">
                <a:extLst>
                  <a:ext uri="{FF2B5EF4-FFF2-40B4-BE49-F238E27FC236}">
                    <a16:creationId xmlns:a16="http://schemas.microsoft.com/office/drawing/2014/main" id="{80217D37-BD4B-EA69-9CEC-8E79D6A3B7E2}"/>
                  </a:ext>
                </a:extLst>
              </p:cNvPr>
              <p:cNvSpPr txBox="1"/>
              <p:nvPr/>
            </p:nvSpPr>
            <p:spPr>
              <a:xfrm>
                <a:off x="8585706" y="2339549"/>
                <a:ext cx="550600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s-MX" sz="36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27" name="CuadroTexto 26">
                <a:extLst>
                  <a:ext uri="{FF2B5EF4-FFF2-40B4-BE49-F238E27FC236}">
                    <a16:creationId xmlns:a16="http://schemas.microsoft.com/office/drawing/2014/main" id="{80217D37-BD4B-EA69-9CEC-8E79D6A3B7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5706" y="2339549"/>
                <a:ext cx="550600" cy="55399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Conector recto de flecha 27">
            <a:extLst>
              <a:ext uri="{FF2B5EF4-FFF2-40B4-BE49-F238E27FC236}">
                <a16:creationId xmlns:a16="http://schemas.microsoft.com/office/drawing/2014/main" id="{CEA41D17-9976-6213-852E-2AF6AC156524}"/>
              </a:ext>
            </a:extLst>
          </p:cNvPr>
          <p:cNvCxnSpPr>
            <a:cxnSpLocks/>
          </p:cNvCxnSpPr>
          <p:nvPr/>
        </p:nvCxnSpPr>
        <p:spPr>
          <a:xfrm flipV="1">
            <a:off x="8285903" y="1916115"/>
            <a:ext cx="0" cy="1594595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ilindro 20">
            <a:extLst>
              <a:ext uri="{FF2B5EF4-FFF2-40B4-BE49-F238E27FC236}">
                <a16:creationId xmlns:a16="http://schemas.microsoft.com/office/drawing/2014/main" id="{FCE6C8E5-5944-9AE7-C5B1-E512EF8CD73E}"/>
              </a:ext>
            </a:extLst>
          </p:cNvPr>
          <p:cNvSpPr/>
          <p:nvPr/>
        </p:nvSpPr>
        <p:spPr>
          <a:xfrm>
            <a:off x="6600488" y="5546187"/>
            <a:ext cx="3447917" cy="1116766"/>
          </a:xfrm>
          <a:prstGeom prst="can">
            <a:avLst/>
          </a:prstGeom>
          <a:solidFill>
            <a:srgbClr val="0070C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3" name="Cilindro 22">
            <a:extLst>
              <a:ext uri="{FF2B5EF4-FFF2-40B4-BE49-F238E27FC236}">
                <a16:creationId xmlns:a16="http://schemas.microsoft.com/office/drawing/2014/main" id="{E68328FD-16BF-9425-D700-D78E7D2B318E}"/>
              </a:ext>
            </a:extLst>
          </p:cNvPr>
          <p:cNvSpPr/>
          <p:nvPr/>
        </p:nvSpPr>
        <p:spPr>
          <a:xfrm>
            <a:off x="6600487" y="5298568"/>
            <a:ext cx="3447917" cy="520908"/>
          </a:xfrm>
          <a:prstGeom prst="can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" name="Cilindro 4">
            <a:extLst>
              <a:ext uri="{FF2B5EF4-FFF2-40B4-BE49-F238E27FC236}">
                <a16:creationId xmlns:a16="http://schemas.microsoft.com/office/drawing/2014/main" id="{E03AEEFC-5C0E-EEF5-504C-41F90F5DD44C}"/>
              </a:ext>
            </a:extLst>
          </p:cNvPr>
          <p:cNvSpPr/>
          <p:nvPr/>
        </p:nvSpPr>
        <p:spPr>
          <a:xfrm>
            <a:off x="2143594" y="4738365"/>
            <a:ext cx="1319134" cy="1888761"/>
          </a:xfrm>
          <a:prstGeom prst="can">
            <a:avLst/>
          </a:prstGeom>
          <a:solidFill>
            <a:srgbClr val="0070C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Cilindro 6">
            <a:extLst>
              <a:ext uri="{FF2B5EF4-FFF2-40B4-BE49-F238E27FC236}">
                <a16:creationId xmlns:a16="http://schemas.microsoft.com/office/drawing/2014/main" id="{44C882BB-45F8-010B-C070-83FA32BFB267}"/>
              </a:ext>
            </a:extLst>
          </p:cNvPr>
          <p:cNvSpPr/>
          <p:nvPr/>
        </p:nvSpPr>
        <p:spPr>
          <a:xfrm>
            <a:off x="2143594" y="4648425"/>
            <a:ext cx="1319134" cy="520908"/>
          </a:xfrm>
          <a:prstGeom prst="can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" name="Cilindro 8">
            <a:extLst>
              <a:ext uri="{FF2B5EF4-FFF2-40B4-BE49-F238E27FC236}">
                <a16:creationId xmlns:a16="http://schemas.microsoft.com/office/drawing/2014/main" id="{C37625C3-16DE-43FE-C588-03699D46CCD8}"/>
              </a:ext>
            </a:extLst>
          </p:cNvPr>
          <p:cNvSpPr/>
          <p:nvPr/>
        </p:nvSpPr>
        <p:spPr>
          <a:xfrm>
            <a:off x="2653259" y="2849604"/>
            <a:ext cx="299803" cy="1888761"/>
          </a:xfrm>
          <a:prstGeom prst="can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6" name="Cilindro 25">
            <a:extLst>
              <a:ext uri="{FF2B5EF4-FFF2-40B4-BE49-F238E27FC236}">
                <a16:creationId xmlns:a16="http://schemas.microsoft.com/office/drawing/2014/main" id="{5C46A8DF-5BAD-EBC2-C554-CD2DE2024BDE}"/>
              </a:ext>
            </a:extLst>
          </p:cNvPr>
          <p:cNvSpPr/>
          <p:nvPr/>
        </p:nvSpPr>
        <p:spPr>
          <a:xfrm>
            <a:off x="8120828" y="3510710"/>
            <a:ext cx="299803" cy="1888761"/>
          </a:xfrm>
          <a:prstGeom prst="can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118671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24" grpId="0"/>
      <p:bldP spid="25" grpId="0"/>
      <p:bldP spid="27" grpId="0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1280159" y="466343"/>
            <a:ext cx="9817807" cy="1362113"/>
          </a:xfrm>
        </p:spPr>
        <p:txBody>
          <a:bodyPr rtlCol="0" anchor="ctr">
            <a:normAutofit/>
          </a:bodyPr>
          <a:lstStyle/>
          <a:p>
            <a:pPr rtl="0"/>
            <a:r>
              <a:rPr lang="es-MX" sz="4800" dirty="0">
                <a:solidFill>
                  <a:schemeClr val="bg2"/>
                </a:solidFill>
              </a:rPr>
              <a:t>Ejercicio - Principio de Pascal</a:t>
            </a:r>
          </a:p>
        </p:txBody>
      </p:sp>
      <p:sp>
        <p:nvSpPr>
          <p:cNvPr id="14" name="Marcador de contenido 2"/>
          <p:cNvSpPr>
            <a:spLocks noGrp="1"/>
          </p:cNvSpPr>
          <p:nvPr>
            <p:ph sz="half" idx="2"/>
          </p:nvPr>
        </p:nvSpPr>
        <p:spPr>
          <a:xfrm>
            <a:off x="782231" y="2357815"/>
            <a:ext cx="11113465" cy="3773162"/>
          </a:xfrm>
        </p:spPr>
        <p:txBody>
          <a:bodyPr rtlCol="0">
            <a:noAutofit/>
          </a:bodyPr>
          <a:lstStyle/>
          <a:p>
            <a:pPr marL="0" indent="0">
              <a:buNone/>
            </a:pPr>
            <a:r>
              <a:rPr lang="es-MX" sz="3600" dirty="0">
                <a:solidFill>
                  <a:schemeClr val="tx2"/>
                </a:solidFill>
              </a:rPr>
              <a:t>Se desea elevar un cuerpo de 200 kg utilizando un elevador hidráulico de plato grande circular de 0.75 m</a:t>
            </a:r>
            <a:r>
              <a:rPr lang="es-MX" sz="3600" baseline="30000" dirty="0">
                <a:solidFill>
                  <a:schemeClr val="tx2"/>
                </a:solidFill>
              </a:rPr>
              <a:t>2</a:t>
            </a:r>
            <a:r>
              <a:rPr lang="es-MX" sz="3600" dirty="0">
                <a:solidFill>
                  <a:schemeClr val="tx2"/>
                </a:solidFill>
              </a:rPr>
              <a:t> de superficie y el plato pequeño de 0.40 m</a:t>
            </a:r>
            <a:r>
              <a:rPr lang="es-MX" sz="3600" baseline="30000" dirty="0">
                <a:solidFill>
                  <a:schemeClr val="tx2"/>
                </a:solidFill>
              </a:rPr>
              <a:t>2</a:t>
            </a:r>
            <a:r>
              <a:rPr lang="es-MX" sz="3600" dirty="0">
                <a:solidFill>
                  <a:schemeClr val="tx2"/>
                </a:solidFill>
              </a:rPr>
              <a:t> de superficie.</a:t>
            </a:r>
          </a:p>
          <a:p>
            <a:pPr marL="0" indent="0">
              <a:buNone/>
            </a:pPr>
            <a:endParaRPr lang="es-MX" sz="3600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s-MX" sz="3600" dirty="0">
                <a:solidFill>
                  <a:schemeClr val="tx2"/>
                </a:solidFill>
              </a:rPr>
              <a:t>Calcula la fuerza que debe realizar el émbolo pequeño.</a:t>
            </a:r>
            <a:endParaRPr lang="es-MX" sz="3600" baseline="-25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1808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1280159" y="466343"/>
            <a:ext cx="9817807" cy="1362113"/>
          </a:xfrm>
        </p:spPr>
        <p:txBody>
          <a:bodyPr rtlCol="0" anchor="ctr">
            <a:normAutofit/>
          </a:bodyPr>
          <a:lstStyle/>
          <a:p>
            <a:pPr rtl="0"/>
            <a:r>
              <a:rPr lang="es-MX" sz="4800" dirty="0">
                <a:solidFill>
                  <a:schemeClr val="bg2"/>
                </a:solidFill>
              </a:rPr>
              <a:t>Ejercicio - Principio de Pascal</a:t>
            </a:r>
          </a:p>
        </p:txBody>
      </p: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FA9DEB5D-BBA4-564C-7A87-9943EA0FD65F}"/>
              </a:ext>
            </a:extLst>
          </p:cNvPr>
          <p:cNvCxnSpPr>
            <a:cxnSpLocks/>
          </p:cNvCxnSpPr>
          <p:nvPr/>
        </p:nvCxnSpPr>
        <p:spPr>
          <a:xfrm>
            <a:off x="7629993" y="2983043"/>
            <a:ext cx="0" cy="1618937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1D939306-2ECC-B374-3F56-72766BA9C1EA}"/>
              </a:ext>
            </a:extLst>
          </p:cNvPr>
          <p:cNvCxnSpPr>
            <a:cxnSpLocks/>
          </p:cNvCxnSpPr>
          <p:nvPr/>
        </p:nvCxnSpPr>
        <p:spPr>
          <a:xfrm>
            <a:off x="2997159" y="5830551"/>
            <a:ext cx="4512914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ACCF2B34-3257-C976-5322-A006240FE706}"/>
              </a:ext>
            </a:extLst>
          </p:cNvPr>
          <p:cNvCxnSpPr>
            <a:cxnSpLocks/>
          </p:cNvCxnSpPr>
          <p:nvPr/>
        </p:nvCxnSpPr>
        <p:spPr>
          <a:xfrm flipH="1">
            <a:off x="3147934" y="4263452"/>
            <a:ext cx="12491" cy="383499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cto 22">
            <a:extLst>
              <a:ext uri="{FF2B5EF4-FFF2-40B4-BE49-F238E27FC236}">
                <a16:creationId xmlns:a16="http://schemas.microsoft.com/office/drawing/2014/main" id="{565A02A0-7B94-78B8-B99D-F4D10EBB7E46}"/>
              </a:ext>
            </a:extLst>
          </p:cNvPr>
          <p:cNvCxnSpPr>
            <a:cxnSpLocks/>
          </p:cNvCxnSpPr>
          <p:nvPr/>
        </p:nvCxnSpPr>
        <p:spPr>
          <a:xfrm>
            <a:off x="3147934" y="4257207"/>
            <a:ext cx="1850041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cto 25">
            <a:extLst>
              <a:ext uri="{FF2B5EF4-FFF2-40B4-BE49-F238E27FC236}">
                <a16:creationId xmlns:a16="http://schemas.microsoft.com/office/drawing/2014/main" id="{4E86EF13-3102-36C0-FA8F-F4997AB7DED9}"/>
              </a:ext>
            </a:extLst>
          </p:cNvPr>
          <p:cNvCxnSpPr>
            <a:cxnSpLocks/>
          </p:cNvCxnSpPr>
          <p:nvPr/>
        </p:nvCxnSpPr>
        <p:spPr>
          <a:xfrm>
            <a:off x="4997975" y="3443990"/>
            <a:ext cx="0" cy="781987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cto 27">
            <a:extLst>
              <a:ext uri="{FF2B5EF4-FFF2-40B4-BE49-F238E27FC236}">
                <a16:creationId xmlns:a16="http://schemas.microsoft.com/office/drawing/2014/main" id="{99A4E77C-5B32-00D9-2DCE-E31EF1FC7704}"/>
              </a:ext>
            </a:extLst>
          </p:cNvPr>
          <p:cNvCxnSpPr>
            <a:cxnSpLocks/>
          </p:cNvCxnSpPr>
          <p:nvPr/>
        </p:nvCxnSpPr>
        <p:spPr>
          <a:xfrm>
            <a:off x="8067206" y="2983043"/>
            <a:ext cx="0" cy="204116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cto 29">
            <a:extLst>
              <a:ext uri="{FF2B5EF4-FFF2-40B4-BE49-F238E27FC236}">
                <a16:creationId xmlns:a16="http://schemas.microsoft.com/office/drawing/2014/main" id="{1807E1C7-2445-8D40-3941-21E5001A94FA}"/>
              </a:ext>
            </a:extLst>
          </p:cNvPr>
          <p:cNvCxnSpPr>
            <a:cxnSpLocks/>
          </p:cNvCxnSpPr>
          <p:nvPr/>
        </p:nvCxnSpPr>
        <p:spPr>
          <a:xfrm>
            <a:off x="3304478" y="5422068"/>
            <a:ext cx="4793581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ctor recto 32">
            <a:extLst>
              <a:ext uri="{FF2B5EF4-FFF2-40B4-BE49-F238E27FC236}">
                <a16:creationId xmlns:a16="http://schemas.microsoft.com/office/drawing/2014/main" id="{8BE9A6DB-C2DF-0012-8DD6-360411189C28}"/>
              </a:ext>
            </a:extLst>
          </p:cNvPr>
          <p:cNvCxnSpPr>
            <a:cxnSpLocks/>
          </p:cNvCxnSpPr>
          <p:nvPr/>
        </p:nvCxnSpPr>
        <p:spPr>
          <a:xfrm>
            <a:off x="2997159" y="4257207"/>
            <a:ext cx="30854" cy="749508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ector recto 35">
            <a:extLst>
              <a:ext uri="{FF2B5EF4-FFF2-40B4-BE49-F238E27FC236}">
                <a16:creationId xmlns:a16="http://schemas.microsoft.com/office/drawing/2014/main" id="{7609BB0E-D9DF-36D3-AF0F-2D807AF7231F}"/>
              </a:ext>
            </a:extLst>
          </p:cNvPr>
          <p:cNvCxnSpPr>
            <a:cxnSpLocks/>
          </p:cNvCxnSpPr>
          <p:nvPr/>
        </p:nvCxnSpPr>
        <p:spPr>
          <a:xfrm>
            <a:off x="2173573" y="4257207"/>
            <a:ext cx="831079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ector recto 36">
            <a:extLst>
              <a:ext uri="{FF2B5EF4-FFF2-40B4-BE49-F238E27FC236}">
                <a16:creationId xmlns:a16="http://schemas.microsoft.com/office/drawing/2014/main" id="{FC285D26-6A2D-FEE4-A62B-4425A72A8DB8}"/>
              </a:ext>
            </a:extLst>
          </p:cNvPr>
          <p:cNvCxnSpPr>
            <a:cxnSpLocks/>
          </p:cNvCxnSpPr>
          <p:nvPr/>
        </p:nvCxnSpPr>
        <p:spPr>
          <a:xfrm>
            <a:off x="2176072" y="3475220"/>
            <a:ext cx="0" cy="781987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ángulo 43">
            <a:extLst>
              <a:ext uri="{FF2B5EF4-FFF2-40B4-BE49-F238E27FC236}">
                <a16:creationId xmlns:a16="http://schemas.microsoft.com/office/drawing/2014/main" id="{989E9BE0-A4B0-9808-5A90-A4CED70F1781}"/>
              </a:ext>
            </a:extLst>
          </p:cNvPr>
          <p:cNvSpPr/>
          <p:nvPr/>
        </p:nvSpPr>
        <p:spPr>
          <a:xfrm>
            <a:off x="2173573" y="3731305"/>
            <a:ext cx="2824402" cy="22358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6" name="Rectángulo 45">
            <a:extLst>
              <a:ext uri="{FF2B5EF4-FFF2-40B4-BE49-F238E27FC236}">
                <a16:creationId xmlns:a16="http://schemas.microsoft.com/office/drawing/2014/main" id="{86256122-9311-EB12-3EAF-3C39911253A1}"/>
              </a:ext>
            </a:extLst>
          </p:cNvPr>
          <p:cNvSpPr/>
          <p:nvPr/>
        </p:nvSpPr>
        <p:spPr>
          <a:xfrm>
            <a:off x="7629993" y="3429000"/>
            <a:ext cx="437212" cy="71203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cxnSp>
        <p:nvCxnSpPr>
          <p:cNvPr id="48" name="Conector recto de flecha 47">
            <a:extLst>
              <a:ext uri="{FF2B5EF4-FFF2-40B4-BE49-F238E27FC236}">
                <a16:creationId xmlns:a16="http://schemas.microsoft.com/office/drawing/2014/main" id="{09C16CE1-CD3C-A59E-7F22-263594485FA8}"/>
              </a:ext>
            </a:extLst>
          </p:cNvPr>
          <p:cNvCxnSpPr/>
          <p:nvPr/>
        </p:nvCxnSpPr>
        <p:spPr>
          <a:xfrm>
            <a:off x="7824866" y="2228193"/>
            <a:ext cx="0" cy="1200807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ángulo 48">
            <a:extLst>
              <a:ext uri="{FF2B5EF4-FFF2-40B4-BE49-F238E27FC236}">
                <a16:creationId xmlns:a16="http://schemas.microsoft.com/office/drawing/2014/main" id="{6937854F-39D6-3488-0E81-05F3992F343F}"/>
              </a:ext>
            </a:extLst>
          </p:cNvPr>
          <p:cNvSpPr/>
          <p:nvPr/>
        </p:nvSpPr>
        <p:spPr>
          <a:xfrm>
            <a:off x="7629993" y="4141030"/>
            <a:ext cx="437212" cy="1274165"/>
          </a:xfrm>
          <a:prstGeom prst="rect">
            <a:avLst/>
          </a:prstGeom>
          <a:solidFill>
            <a:srgbClr val="0070C0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0" name="Rectángulo 49">
            <a:extLst>
              <a:ext uri="{FF2B5EF4-FFF2-40B4-BE49-F238E27FC236}">
                <a16:creationId xmlns:a16="http://schemas.microsoft.com/office/drawing/2014/main" id="{DA29428D-9DB1-1F7A-920C-B9473267327A}"/>
              </a:ext>
            </a:extLst>
          </p:cNvPr>
          <p:cNvSpPr/>
          <p:nvPr/>
        </p:nvSpPr>
        <p:spPr>
          <a:xfrm>
            <a:off x="3028013" y="5415198"/>
            <a:ext cx="5039192" cy="422214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1" name="Rectángulo 50">
            <a:extLst>
              <a:ext uri="{FF2B5EF4-FFF2-40B4-BE49-F238E27FC236}">
                <a16:creationId xmlns:a16="http://schemas.microsoft.com/office/drawing/2014/main" id="{688B40F2-8F0A-7BCC-B698-6A7A0A9BECBC}"/>
              </a:ext>
            </a:extLst>
          </p:cNvPr>
          <p:cNvSpPr/>
          <p:nvPr/>
        </p:nvSpPr>
        <p:spPr>
          <a:xfrm>
            <a:off x="3007151" y="3978813"/>
            <a:ext cx="1305015" cy="1436383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2" name="Rectángulo 51">
            <a:extLst>
              <a:ext uri="{FF2B5EF4-FFF2-40B4-BE49-F238E27FC236}">
                <a16:creationId xmlns:a16="http://schemas.microsoft.com/office/drawing/2014/main" id="{924C4176-6054-50B6-FE4B-48F9BB150528}"/>
              </a:ext>
            </a:extLst>
          </p:cNvPr>
          <p:cNvSpPr/>
          <p:nvPr/>
        </p:nvSpPr>
        <p:spPr>
          <a:xfrm>
            <a:off x="2195182" y="3933859"/>
            <a:ext cx="2811534" cy="308357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57" name="Flecha: hacia arriba 56">
            <a:extLst>
              <a:ext uri="{FF2B5EF4-FFF2-40B4-BE49-F238E27FC236}">
                <a16:creationId xmlns:a16="http://schemas.microsoft.com/office/drawing/2014/main" id="{637EF9FC-78B9-4384-E39B-51F4E9DB7306}"/>
              </a:ext>
            </a:extLst>
          </p:cNvPr>
          <p:cNvSpPr/>
          <p:nvPr/>
        </p:nvSpPr>
        <p:spPr>
          <a:xfrm>
            <a:off x="3217235" y="3908258"/>
            <a:ext cx="829442" cy="98435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59" name="Gráfico 58" descr="Vaca con relleno sólido">
            <a:extLst>
              <a:ext uri="{FF2B5EF4-FFF2-40B4-BE49-F238E27FC236}">
                <a16:creationId xmlns:a16="http://schemas.microsoft.com/office/drawing/2014/main" id="{B0F4F8D2-4567-45CB-5F83-DAA5EDFCFC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97159" y="2396999"/>
            <a:ext cx="1580213" cy="158931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1" name="CuadroTexto 70">
                <a:extLst>
                  <a:ext uri="{FF2B5EF4-FFF2-40B4-BE49-F238E27FC236}">
                    <a16:creationId xmlns:a16="http://schemas.microsoft.com/office/drawing/2014/main" id="{946B4E83-14AD-BA2C-BD25-FFD4A6168486}"/>
                  </a:ext>
                </a:extLst>
              </p:cNvPr>
              <p:cNvSpPr txBox="1"/>
              <p:nvPr/>
            </p:nvSpPr>
            <p:spPr>
              <a:xfrm>
                <a:off x="1280159" y="2672619"/>
                <a:ext cx="1439497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sz="3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200 </m:t>
                      </m:r>
                      <m:r>
                        <m:rPr>
                          <m:nor/>
                        </m:rPr>
                        <a:rPr lang="es-MX" sz="3600" b="0" i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kg</m:t>
                      </m:r>
                    </m:oMath>
                  </m:oMathPara>
                </a14:m>
                <a:endParaRPr lang="es-MX" sz="36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71" name="CuadroTexto 70">
                <a:extLst>
                  <a:ext uri="{FF2B5EF4-FFF2-40B4-BE49-F238E27FC236}">
                    <a16:creationId xmlns:a16="http://schemas.microsoft.com/office/drawing/2014/main" id="{946B4E83-14AD-BA2C-BD25-FFD4A61684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0159" y="2672619"/>
                <a:ext cx="1439497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CuadroTexto 71">
                <a:extLst>
                  <a:ext uri="{FF2B5EF4-FFF2-40B4-BE49-F238E27FC236}">
                    <a16:creationId xmlns:a16="http://schemas.microsoft.com/office/drawing/2014/main" id="{13DCEEA3-756F-C442-6D8A-EB202206F7BC}"/>
                  </a:ext>
                </a:extLst>
              </p:cNvPr>
              <p:cNvSpPr txBox="1"/>
              <p:nvPr/>
            </p:nvSpPr>
            <p:spPr>
              <a:xfrm>
                <a:off x="1389227" y="3534039"/>
                <a:ext cx="610680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s-MX" sz="36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72" name="CuadroTexto 71">
                <a:extLst>
                  <a:ext uri="{FF2B5EF4-FFF2-40B4-BE49-F238E27FC236}">
                    <a16:creationId xmlns:a16="http://schemas.microsoft.com/office/drawing/2014/main" id="{13DCEEA3-756F-C442-6D8A-EB202206F7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9227" y="3534039"/>
                <a:ext cx="610680" cy="5539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CuadroTexto 72">
                <a:extLst>
                  <a:ext uri="{FF2B5EF4-FFF2-40B4-BE49-F238E27FC236}">
                    <a16:creationId xmlns:a16="http://schemas.microsoft.com/office/drawing/2014/main" id="{E971EA8C-7F7F-D68F-41FD-3A1EE6981734}"/>
                  </a:ext>
                </a:extLst>
              </p:cNvPr>
              <p:cNvSpPr txBox="1"/>
              <p:nvPr/>
            </p:nvSpPr>
            <p:spPr>
              <a:xfrm>
                <a:off x="8309544" y="3589214"/>
                <a:ext cx="599972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s-MX" sz="36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73" name="CuadroTexto 72">
                <a:extLst>
                  <a:ext uri="{FF2B5EF4-FFF2-40B4-BE49-F238E27FC236}">
                    <a16:creationId xmlns:a16="http://schemas.microsoft.com/office/drawing/2014/main" id="{E971EA8C-7F7F-D68F-41FD-3A1EE69817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9544" y="3589214"/>
                <a:ext cx="599972" cy="55399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CuadroTexto 73">
                <a:extLst>
                  <a:ext uri="{FF2B5EF4-FFF2-40B4-BE49-F238E27FC236}">
                    <a16:creationId xmlns:a16="http://schemas.microsoft.com/office/drawing/2014/main" id="{C5A62840-BD7F-2346-634F-3122B03A6B1A}"/>
                  </a:ext>
                </a:extLst>
              </p:cNvPr>
              <p:cNvSpPr txBox="1"/>
              <p:nvPr/>
            </p:nvSpPr>
            <p:spPr>
              <a:xfrm>
                <a:off x="3354318" y="5066052"/>
                <a:ext cx="550600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s-MX" sz="36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74" name="CuadroTexto 73">
                <a:extLst>
                  <a:ext uri="{FF2B5EF4-FFF2-40B4-BE49-F238E27FC236}">
                    <a16:creationId xmlns:a16="http://schemas.microsoft.com/office/drawing/2014/main" id="{C5A62840-BD7F-2346-634F-3122B03A6B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4318" y="5066052"/>
                <a:ext cx="550600" cy="55399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CuadroTexto 75">
                <a:extLst>
                  <a:ext uri="{FF2B5EF4-FFF2-40B4-BE49-F238E27FC236}">
                    <a16:creationId xmlns:a16="http://schemas.microsoft.com/office/drawing/2014/main" id="{A1664266-DE15-64D8-F0EA-A1CDD740062A}"/>
                  </a:ext>
                </a:extLst>
              </p:cNvPr>
              <p:cNvSpPr txBox="1"/>
              <p:nvPr/>
            </p:nvSpPr>
            <p:spPr>
              <a:xfrm>
                <a:off x="8098059" y="2082225"/>
                <a:ext cx="1309333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s-MX" sz="3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 ?</m:t>
                      </m:r>
                    </m:oMath>
                  </m:oMathPara>
                </a14:m>
                <a:endParaRPr lang="es-MX" sz="36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76" name="CuadroTexto 75">
                <a:extLst>
                  <a:ext uri="{FF2B5EF4-FFF2-40B4-BE49-F238E27FC236}">
                    <a16:creationId xmlns:a16="http://schemas.microsoft.com/office/drawing/2014/main" id="{A1664266-DE15-64D8-F0EA-A1CDD74006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8059" y="2082225"/>
                <a:ext cx="1309333" cy="55399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84995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1280159" y="466343"/>
            <a:ext cx="9817807" cy="1362113"/>
          </a:xfrm>
        </p:spPr>
        <p:txBody>
          <a:bodyPr rtlCol="0" anchor="ctr">
            <a:normAutofit/>
          </a:bodyPr>
          <a:lstStyle/>
          <a:p>
            <a:pPr rtl="0"/>
            <a:r>
              <a:rPr lang="es-MX" sz="4800" dirty="0">
                <a:solidFill>
                  <a:schemeClr val="bg2"/>
                </a:solidFill>
              </a:rPr>
              <a:t>Solución Ejercicio - Principio de Pascal</a:t>
            </a:r>
          </a:p>
        </p:txBody>
      </p:sp>
      <p:sp>
        <p:nvSpPr>
          <p:cNvPr id="14" name="Marcador de contenido 2"/>
          <p:cNvSpPr>
            <a:spLocks noGrp="1"/>
          </p:cNvSpPr>
          <p:nvPr>
            <p:ph sz="half" idx="2"/>
          </p:nvPr>
        </p:nvSpPr>
        <p:spPr>
          <a:xfrm>
            <a:off x="782232" y="2357815"/>
            <a:ext cx="2605546" cy="3773162"/>
          </a:xfrm>
        </p:spPr>
        <p:txBody>
          <a:bodyPr rtlCol="0">
            <a:noAutofit/>
          </a:bodyPr>
          <a:lstStyle/>
          <a:p>
            <a:pPr marL="0" indent="0">
              <a:buNone/>
            </a:pPr>
            <a:r>
              <a:rPr lang="es-MX" sz="3600" b="1" dirty="0">
                <a:solidFill>
                  <a:srgbClr val="FF0000"/>
                </a:solidFill>
              </a:rPr>
              <a:t>Datos:</a:t>
            </a:r>
          </a:p>
          <a:p>
            <a:pPr marL="0" indent="0">
              <a:buNone/>
            </a:pPr>
            <a:r>
              <a:rPr lang="es-MX" sz="3600" dirty="0">
                <a:solidFill>
                  <a:schemeClr val="tx2"/>
                </a:solidFill>
              </a:rPr>
              <a:t>m = 200 kg</a:t>
            </a:r>
          </a:p>
          <a:p>
            <a:pPr marL="0" indent="0">
              <a:buNone/>
            </a:pPr>
            <a:r>
              <a:rPr lang="es-MX" sz="3600" dirty="0">
                <a:solidFill>
                  <a:schemeClr val="tx2"/>
                </a:solidFill>
              </a:rPr>
              <a:t>A</a:t>
            </a:r>
            <a:r>
              <a:rPr lang="es-MX" sz="3600" baseline="-25000" dirty="0">
                <a:solidFill>
                  <a:schemeClr val="tx2"/>
                </a:solidFill>
              </a:rPr>
              <a:t>1</a:t>
            </a:r>
            <a:r>
              <a:rPr lang="es-MX" sz="3600" dirty="0">
                <a:solidFill>
                  <a:schemeClr val="tx2"/>
                </a:solidFill>
              </a:rPr>
              <a:t> = 0.75 m</a:t>
            </a:r>
            <a:r>
              <a:rPr lang="es-MX" sz="3600" baseline="30000" dirty="0">
                <a:solidFill>
                  <a:schemeClr val="tx2"/>
                </a:solidFill>
              </a:rPr>
              <a:t>2</a:t>
            </a:r>
          </a:p>
          <a:p>
            <a:pPr marL="0" indent="0">
              <a:buNone/>
            </a:pPr>
            <a:r>
              <a:rPr lang="es-MX" sz="3600" dirty="0">
                <a:solidFill>
                  <a:schemeClr val="tx2"/>
                </a:solidFill>
              </a:rPr>
              <a:t>A</a:t>
            </a:r>
            <a:r>
              <a:rPr lang="es-MX" sz="3600" baseline="-25000" dirty="0">
                <a:solidFill>
                  <a:schemeClr val="tx2"/>
                </a:solidFill>
              </a:rPr>
              <a:t>2</a:t>
            </a:r>
            <a:r>
              <a:rPr lang="es-MX" sz="3600" dirty="0">
                <a:solidFill>
                  <a:schemeClr val="tx2"/>
                </a:solidFill>
              </a:rPr>
              <a:t> = 0.4 m</a:t>
            </a:r>
            <a:r>
              <a:rPr lang="es-MX" sz="3600" baseline="30000" dirty="0">
                <a:solidFill>
                  <a:schemeClr val="tx2"/>
                </a:solidFill>
              </a:rPr>
              <a:t>2</a:t>
            </a:r>
          </a:p>
          <a:p>
            <a:pPr marL="0" indent="0">
              <a:buNone/>
            </a:pPr>
            <a:r>
              <a:rPr lang="es-MX" sz="3600" dirty="0">
                <a:solidFill>
                  <a:schemeClr val="tx2"/>
                </a:solidFill>
              </a:rPr>
              <a:t>F</a:t>
            </a:r>
            <a:r>
              <a:rPr lang="es-MX" sz="3600" baseline="-25000" dirty="0">
                <a:solidFill>
                  <a:schemeClr val="tx2"/>
                </a:solidFill>
              </a:rPr>
              <a:t>1</a:t>
            </a:r>
            <a:r>
              <a:rPr lang="es-MX" sz="3600" dirty="0">
                <a:solidFill>
                  <a:schemeClr val="tx2"/>
                </a:solidFill>
              </a:rPr>
              <a:t> = ?</a:t>
            </a:r>
          </a:p>
        </p:txBody>
      </p:sp>
      <p:grpSp>
        <p:nvGrpSpPr>
          <p:cNvPr id="5" name="Grupo 4">
            <a:extLst>
              <a:ext uri="{FF2B5EF4-FFF2-40B4-BE49-F238E27FC236}">
                <a16:creationId xmlns:a16="http://schemas.microsoft.com/office/drawing/2014/main" id="{586666D1-5195-E485-E9B5-84CAE852DB9F}"/>
              </a:ext>
            </a:extLst>
          </p:cNvPr>
          <p:cNvGrpSpPr/>
          <p:nvPr/>
        </p:nvGrpSpPr>
        <p:grpSpPr>
          <a:xfrm>
            <a:off x="5836415" y="2240392"/>
            <a:ext cx="2605546" cy="2004004"/>
            <a:chOff x="3797753" y="2240392"/>
            <a:chExt cx="2605546" cy="2004004"/>
          </a:xfrm>
        </p:grpSpPr>
        <p:sp>
          <p:nvSpPr>
            <p:cNvPr id="2" name="Marcador de contenido 2">
              <a:extLst>
                <a:ext uri="{FF2B5EF4-FFF2-40B4-BE49-F238E27FC236}">
                  <a16:creationId xmlns:a16="http://schemas.microsoft.com/office/drawing/2014/main" id="{9BE1B169-760E-75C1-8449-0C81A22FC52F}"/>
                </a:ext>
              </a:extLst>
            </p:cNvPr>
            <p:cNvSpPr txBox="1">
              <a:spLocks/>
            </p:cNvSpPr>
            <p:nvPr/>
          </p:nvSpPr>
          <p:spPr>
            <a:xfrm>
              <a:off x="3797753" y="2240392"/>
              <a:ext cx="2605546" cy="757641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100000"/>
                </a:lnSpc>
                <a:spcBef>
                  <a:spcPts val="1500"/>
                </a:spcBef>
                <a:buFont typeface="Wingdings" panose="05000000000000000000" pitchFamily="2" charset="2"/>
                <a:buChar char="§"/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Font typeface="Wingdings" panose="05000000000000000000" pitchFamily="2" charset="2"/>
                <a:buChar char="§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Font typeface="Wingdings" panose="05000000000000000000" pitchFamily="2" charset="2"/>
                <a:buChar char="§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Wingdings" panose="05000000000000000000" pitchFamily="2" charset="2"/>
                <a:buChar char="§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Wingdings" panose="05000000000000000000" pitchFamily="2" charset="2"/>
                <a:buChar char="§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Wingdings" panose="05000000000000000000" pitchFamily="2" charset="2"/>
                <a:buChar char="§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Wingdings" panose="05000000000000000000" pitchFamily="2" charset="2"/>
                <a:buChar char="§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Wingdings" panose="05000000000000000000" pitchFamily="2" charset="2"/>
                <a:buChar char="§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Wingdings" panose="05000000000000000000" pitchFamily="2" charset="2"/>
                <a:buChar char="§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Wingdings" panose="05000000000000000000" pitchFamily="2" charset="2"/>
                <a:buNone/>
              </a:pPr>
              <a:r>
                <a:rPr lang="es-MX" sz="3600" b="1" dirty="0">
                  <a:solidFill>
                    <a:srgbClr val="FF0000"/>
                  </a:solidFill>
                </a:rPr>
                <a:t>Expresión:</a:t>
              </a:r>
              <a:endParaRPr lang="es-MX" sz="3600" dirty="0">
                <a:solidFill>
                  <a:schemeClr val="tx2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CuadroTexto 2">
                  <a:extLst>
                    <a:ext uri="{FF2B5EF4-FFF2-40B4-BE49-F238E27FC236}">
                      <a16:creationId xmlns:a16="http://schemas.microsoft.com/office/drawing/2014/main" id="{D9AFD1B6-B95A-D838-F1A6-6E3058A952AF}"/>
                    </a:ext>
                  </a:extLst>
                </p:cNvPr>
                <p:cNvSpPr txBox="1"/>
                <p:nvPr/>
              </p:nvSpPr>
              <p:spPr>
                <a:xfrm>
                  <a:off x="4246735" y="3116587"/>
                  <a:ext cx="1707582" cy="112780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s-MX" sz="36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s-MX" sz="36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MX" sz="36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s-MX" sz="36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s-MX" sz="36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MX" sz="36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s-MX" sz="36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den>
                        </m:f>
                        <m:r>
                          <a:rPr lang="es-MX" sz="36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s-MX" sz="36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s-MX" sz="3600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MX" sz="3600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s-MX" sz="36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s-MX" sz="3600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MX" sz="3600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s-MX" sz="36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lang="es-MX" sz="3600" dirty="0">
                    <a:solidFill>
                      <a:schemeClr val="tx2"/>
                    </a:solidFill>
                  </a:endParaRPr>
                </a:p>
              </p:txBody>
            </p:sp>
          </mc:Choice>
          <mc:Fallback xmlns="">
            <p:sp>
              <p:nvSpPr>
                <p:cNvPr id="3" name="CuadroTexto 2">
                  <a:extLst>
                    <a:ext uri="{FF2B5EF4-FFF2-40B4-BE49-F238E27FC236}">
                      <a16:creationId xmlns:a16="http://schemas.microsoft.com/office/drawing/2014/main" id="{D9AFD1B6-B95A-D838-F1A6-6E3058A952A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46735" y="3116587"/>
                  <a:ext cx="1707582" cy="1127809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MX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uadroTexto 3">
                <a:extLst>
                  <a:ext uri="{FF2B5EF4-FFF2-40B4-BE49-F238E27FC236}">
                    <a16:creationId xmlns:a16="http://schemas.microsoft.com/office/drawing/2014/main" id="{008804AE-AB9B-F03A-DE65-94A2F21666F0}"/>
                  </a:ext>
                </a:extLst>
              </p:cNvPr>
              <p:cNvSpPr txBox="1"/>
              <p:nvPr/>
            </p:nvSpPr>
            <p:spPr>
              <a:xfrm>
                <a:off x="5950474" y="4999577"/>
                <a:ext cx="2184188" cy="11314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MX" sz="360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sz="36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s-MX" sz="36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s-MX" sz="36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MX" sz="36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s-MX" sz="36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MX" sz="36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s-MX" sz="36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s-MX" sz="36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MX" sz="36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s-MX" sz="36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s-MX" sz="36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MX" sz="36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s-MX" sz="36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s-MX" sz="36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4" name="CuadroTexto 3">
                <a:extLst>
                  <a:ext uri="{FF2B5EF4-FFF2-40B4-BE49-F238E27FC236}">
                    <a16:creationId xmlns:a16="http://schemas.microsoft.com/office/drawing/2014/main" id="{008804AE-AB9B-F03A-DE65-94A2F21666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0474" y="4999577"/>
                <a:ext cx="2184188" cy="11314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194584FF-04F0-9B37-4191-C83D217A4367}"/>
                  </a:ext>
                </a:extLst>
              </p:cNvPr>
              <p:cNvSpPr txBox="1"/>
              <p:nvPr/>
            </p:nvSpPr>
            <p:spPr>
              <a:xfrm>
                <a:off x="5950474" y="4362950"/>
                <a:ext cx="1936941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MX" sz="360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sz="36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s-MX" sz="36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MX" sz="3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s-MX" sz="3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MX" sz="3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lang="es-MX" sz="36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194584FF-04F0-9B37-4191-C83D217A43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0474" y="4362950"/>
                <a:ext cx="1936941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97957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  <p:bldP spid="4" grpId="0"/>
      <p:bldP spid="9" grpId="0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1280159" y="466343"/>
            <a:ext cx="9817807" cy="1362113"/>
          </a:xfrm>
        </p:spPr>
        <p:txBody>
          <a:bodyPr rtlCol="0" anchor="ctr">
            <a:normAutofit/>
          </a:bodyPr>
          <a:lstStyle/>
          <a:p>
            <a:pPr rtl="0"/>
            <a:r>
              <a:rPr lang="es-MX" sz="4800" dirty="0">
                <a:solidFill>
                  <a:schemeClr val="bg2"/>
                </a:solidFill>
              </a:rPr>
              <a:t>Solución Ejercicio - Principio de Pascal</a:t>
            </a:r>
          </a:p>
        </p:txBody>
      </p:sp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48050610-78D9-208B-9F76-69878C10F2B1}"/>
              </a:ext>
            </a:extLst>
          </p:cNvPr>
          <p:cNvSpPr txBox="1">
            <a:spLocks/>
          </p:cNvSpPr>
          <p:nvPr/>
        </p:nvSpPr>
        <p:spPr>
          <a:xfrm>
            <a:off x="509783" y="2240391"/>
            <a:ext cx="2605546" cy="7576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s-MX" sz="3600" b="1" dirty="0">
                <a:solidFill>
                  <a:srgbClr val="FF0000"/>
                </a:solidFill>
              </a:rPr>
              <a:t>Sustitución:</a:t>
            </a:r>
            <a:endParaRPr lang="es-MX" sz="3600" dirty="0">
              <a:solidFill>
                <a:schemeClr val="tx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C8F440D8-0B65-7BBA-53BC-132F990CE708}"/>
                  </a:ext>
                </a:extLst>
              </p:cNvPr>
              <p:cNvSpPr txBox="1"/>
              <p:nvPr/>
            </p:nvSpPr>
            <p:spPr>
              <a:xfrm>
                <a:off x="509783" y="2998032"/>
                <a:ext cx="6549485" cy="13668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MX" sz="360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sz="36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s-MX" sz="36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s-MX" sz="36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MX" sz="360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s-MX" sz="360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MX" sz="36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200 </m:t>
                              </m:r>
                              <m:r>
                                <m:rPr>
                                  <m:nor/>
                                </m:rPr>
                                <a:rPr lang="es-MX" sz="3600" b="0" i="0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kg</m:t>
                              </m:r>
                            </m:e>
                          </m:d>
                          <m:d>
                            <m:dPr>
                              <m:ctrlPr>
                                <a:rPr lang="es-MX" sz="360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MX" sz="36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9.81</m:t>
                              </m:r>
                              <m:f>
                                <m:fPr>
                                  <m:ctrlPr>
                                    <a:rPr lang="es-MX" sz="3600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s-MX" sz="3600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s-MX" sz="3600" b="0" i="1" smtClean="0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s-MX" sz="3600" b="0" i="1" smtClean="0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s-MX" sz="3600" b="0" i="1" smtClean="0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  <m:d>
                            <m:dPr>
                              <m:ctrlPr>
                                <a:rPr lang="es-MX" sz="360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MX" sz="36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0.4 </m:t>
                              </m:r>
                              <m:sSup>
                                <m:sSupPr>
                                  <m:ctrlPr>
                                    <a:rPr lang="es-MX" sz="3600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s-MX" sz="3600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p>
                                  <m:r>
                                    <a:rPr lang="es-MX" sz="3600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num>
                        <m:den>
                          <m:r>
                            <a:rPr lang="es-MX" sz="36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0.</m:t>
                          </m:r>
                          <m: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75</m:t>
                          </m:r>
                          <m:r>
                            <a:rPr lang="es-MX" sz="36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s-MX" sz="36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MX" sz="36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s-MX" sz="36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s-MX" sz="36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C8F440D8-0B65-7BBA-53BC-132F990CE7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783" y="2998032"/>
                <a:ext cx="6549485" cy="136684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uadroTexto 10">
                <a:extLst>
                  <a:ext uri="{FF2B5EF4-FFF2-40B4-BE49-F238E27FC236}">
                    <a16:creationId xmlns:a16="http://schemas.microsoft.com/office/drawing/2014/main" id="{147A74E8-57E8-F849-2A15-B2A65639517D}"/>
                  </a:ext>
                </a:extLst>
              </p:cNvPr>
              <p:cNvSpPr txBox="1"/>
              <p:nvPr/>
            </p:nvSpPr>
            <p:spPr>
              <a:xfrm>
                <a:off x="509782" y="5023526"/>
                <a:ext cx="5019323" cy="13440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MX" sz="360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sz="36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s-MX" sz="36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s-MX" sz="36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MX" sz="360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s-MX" sz="3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046.4</m:t>
                      </m:r>
                      <m:f>
                        <m:fPr>
                          <m:ctrlP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s-MX" sz="3600" b="0" i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kg</m:t>
                          </m:r>
                          <m: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f>
                            <m:fPr>
                              <m:ctrlPr>
                                <a:rPr lang="es-MX" sz="36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s-MX" sz="36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s-MX" sz="3600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s-MX" sz="3600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s-MX" sz="3600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s-MX" sz="36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MX" sz="36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s-MX" sz="36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s-MX" sz="36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MX" sz="36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s-MX" sz="36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s-MX" sz="3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s-MX" sz="36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1" name="CuadroTexto 10">
                <a:extLst>
                  <a:ext uri="{FF2B5EF4-FFF2-40B4-BE49-F238E27FC236}">
                    <a16:creationId xmlns:a16="http://schemas.microsoft.com/office/drawing/2014/main" id="{147A74E8-57E8-F849-2A15-B2A6563951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782" y="5023526"/>
                <a:ext cx="5019323" cy="13440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uadroTexto 11">
                <a:extLst>
                  <a:ext uri="{FF2B5EF4-FFF2-40B4-BE49-F238E27FC236}">
                    <a16:creationId xmlns:a16="http://schemas.microsoft.com/office/drawing/2014/main" id="{7E2CDB01-C4C3-DCAE-D354-3F38FE20BF5F}"/>
                  </a:ext>
                </a:extLst>
              </p:cNvPr>
              <p:cNvSpPr txBox="1"/>
              <p:nvPr/>
            </p:nvSpPr>
            <p:spPr>
              <a:xfrm>
                <a:off x="5529105" y="5277179"/>
                <a:ext cx="3164071" cy="10520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sz="360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s-MX" sz="36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046.4 </m:t>
                      </m:r>
                      <m:f>
                        <m:fPr>
                          <m:ctrlPr>
                            <a:rPr lang="es-MX" sz="36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s-MX" sz="3600" i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kg</m:t>
                          </m:r>
                          <m:r>
                            <m:rPr>
                              <m:nor/>
                            </m:rPr>
                            <a:rPr lang="es-MX" sz="3600" b="0" i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s-MX" sz="3600" i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m</m:t>
                          </m:r>
                        </m:num>
                        <m:den>
                          <m:sSup>
                            <m:sSupPr>
                              <m:ctrlPr>
                                <a:rPr lang="es-MX" sz="36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MX" sz="36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s-MX" sz="36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s-MX" sz="3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s-MX" sz="36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2" name="CuadroTexto 11">
                <a:extLst>
                  <a:ext uri="{FF2B5EF4-FFF2-40B4-BE49-F238E27FC236}">
                    <a16:creationId xmlns:a16="http://schemas.microsoft.com/office/drawing/2014/main" id="{7E2CDB01-C4C3-DCAE-D354-3F38FE20BF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9105" y="5277179"/>
                <a:ext cx="3164071" cy="105201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uadroTexto 14">
                <a:extLst>
                  <a:ext uri="{FF2B5EF4-FFF2-40B4-BE49-F238E27FC236}">
                    <a16:creationId xmlns:a16="http://schemas.microsoft.com/office/drawing/2014/main" id="{76355330-AF1F-EF13-BBC9-E4B9C315C561}"/>
                  </a:ext>
                </a:extLst>
              </p:cNvPr>
              <p:cNvSpPr txBox="1"/>
              <p:nvPr/>
            </p:nvSpPr>
            <p:spPr>
              <a:xfrm>
                <a:off x="8693176" y="5517408"/>
                <a:ext cx="1923668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sz="360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s-MX" sz="36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046.4</m:t>
                      </m:r>
                      <m:r>
                        <a:rPr lang="es-MX" sz="3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MX" sz="3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s-MX" sz="36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5" name="CuadroTexto 14">
                <a:extLst>
                  <a:ext uri="{FF2B5EF4-FFF2-40B4-BE49-F238E27FC236}">
                    <a16:creationId xmlns:a16="http://schemas.microsoft.com/office/drawing/2014/main" id="{76355330-AF1F-EF13-BBC9-E4B9C315C5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3176" y="5517408"/>
                <a:ext cx="1923668" cy="5539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18651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  <p:bldP spid="12" grpId="0"/>
      <p:bldP spid="15" grpId="0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1280159" y="466343"/>
            <a:ext cx="9817807" cy="1362113"/>
          </a:xfrm>
        </p:spPr>
        <p:txBody>
          <a:bodyPr rtlCol="0" anchor="ctr">
            <a:normAutofit fontScale="90000"/>
          </a:bodyPr>
          <a:lstStyle/>
          <a:p>
            <a:pPr algn="ctr" rtl="0"/>
            <a:r>
              <a:rPr lang="es-MX" sz="4800" dirty="0">
                <a:solidFill>
                  <a:schemeClr val="bg2"/>
                </a:solidFill>
              </a:rPr>
              <a:t>Ejercicios – Evaluación continua</a:t>
            </a:r>
            <a:br>
              <a:rPr lang="es-MX" sz="4800" dirty="0">
                <a:solidFill>
                  <a:schemeClr val="bg2"/>
                </a:solidFill>
              </a:rPr>
            </a:br>
            <a:r>
              <a:rPr lang="es-MX" sz="4800" dirty="0">
                <a:solidFill>
                  <a:schemeClr val="bg2"/>
                </a:solidFill>
              </a:rPr>
              <a:t>Principio de Pascal</a:t>
            </a:r>
          </a:p>
        </p:txBody>
      </p:sp>
      <p:sp>
        <p:nvSpPr>
          <p:cNvPr id="14" name="Marcador de contenido 2"/>
          <p:cNvSpPr>
            <a:spLocks noGrp="1"/>
          </p:cNvSpPr>
          <p:nvPr>
            <p:ph sz="half" idx="2"/>
          </p:nvPr>
        </p:nvSpPr>
        <p:spPr>
          <a:xfrm>
            <a:off x="782231" y="2357815"/>
            <a:ext cx="11113465" cy="3773162"/>
          </a:xfrm>
        </p:spPr>
        <p:txBody>
          <a:bodyPr rtlCol="0">
            <a:no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es-MX" sz="3600" dirty="0">
                <a:solidFill>
                  <a:schemeClr val="tx2"/>
                </a:solidFill>
              </a:rPr>
              <a:t>Una prensa hidráulica tiene un émbolo de 60 cm</a:t>
            </a:r>
            <a:r>
              <a:rPr lang="es-MX" sz="3600" baseline="30000" dirty="0">
                <a:solidFill>
                  <a:schemeClr val="tx2"/>
                </a:solidFill>
              </a:rPr>
              <a:t>2</a:t>
            </a:r>
            <a:r>
              <a:rPr lang="es-MX" sz="3600" dirty="0">
                <a:solidFill>
                  <a:schemeClr val="tx2"/>
                </a:solidFill>
              </a:rPr>
              <a:t> y otro de 350 cm</a:t>
            </a:r>
            <a:r>
              <a:rPr lang="es-MX" sz="3600" baseline="30000" dirty="0">
                <a:solidFill>
                  <a:schemeClr val="tx2"/>
                </a:solidFill>
              </a:rPr>
              <a:t>2</a:t>
            </a:r>
            <a:r>
              <a:rPr lang="es-MX" sz="3600" dirty="0">
                <a:solidFill>
                  <a:schemeClr val="tx2"/>
                </a:solidFill>
              </a:rPr>
              <a:t> de área, respectivamente.</a:t>
            </a:r>
          </a:p>
          <a:p>
            <a:pPr marL="0" indent="0">
              <a:buNone/>
            </a:pPr>
            <a:endParaRPr lang="es-MX" sz="3600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s-MX" sz="3600" dirty="0">
                <a:solidFill>
                  <a:schemeClr val="tx2"/>
                </a:solidFill>
              </a:rPr>
              <a:t>¿Qué  fuerza debe aplicarse al émbolo menor para que pueda levantar un bulto de 10000 kg colocado en el émbolo mayor?</a:t>
            </a:r>
          </a:p>
        </p:txBody>
      </p:sp>
    </p:spTree>
    <p:extLst>
      <p:ext uri="{BB962C8B-B14F-4D97-AF65-F5344CB8AC3E}">
        <p14:creationId xmlns:p14="http://schemas.microsoft.com/office/powerpoint/2010/main" val="4102669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1280159" y="466343"/>
            <a:ext cx="9817807" cy="1362113"/>
          </a:xfrm>
        </p:spPr>
        <p:txBody>
          <a:bodyPr rtlCol="0" anchor="ctr">
            <a:normAutofit fontScale="90000"/>
          </a:bodyPr>
          <a:lstStyle/>
          <a:p>
            <a:pPr algn="ctr" rtl="0"/>
            <a:r>
              <a:rPr lang="es-MX" sz="4800" dirty="0">
                <a:solidFill>
                  <a:schemeClr val="bg2"/>
                </a:solidFill>
              </a:rPr>
              <a:t>Ejercicios – Evaluación continua</a:t>
            </a:r>
            <a:br>
              <a:rPr lang="es-MX" sz="4800" dirty="0">
                <a:solidFill>
                  <a:schemeClr val="bg2"/>
                </a:solidFill>
              </a:rPr>
            </a:br>
            <a:r>
              <a:rPr lang="es-MX" sz="4800" dirty="0">
                <a:solidFill>
                  <a:schemeClr val="bg2"/>
                </a:solidFill>
              </a:rPr>
              <a:t>Principio de Pascal</a:t>
            </a:r>
          </a:p>
        </p:txBody>
      </p:sp>
      <p:sp>
        <p:nvSpPr>
          <p:cNvPr id="14" name="Marcador de contenido 2"/>
          <p:cNvSpPr>
            <a:spLocks noGrp="1"/>
          </p:cNvSpPr>
          <p:nvPr>
            <p:ph sz="half" idx="2"/>
          </p:nvPr>
        </p:nvSpPr>
        <p:spPr>
          <a:xfrm>
            <a:off x="782232" y="2357815"/>
            <a:ext cx="10835146" cy="3773162"/>
          </a:xfrm>
        </p:spPr>
        <p:txBody>
          <a:bodyPr rtlCol="0">
            <a:noAutofit/>
          </a:bodyPr>
          <a:lstStyle/>
          <a:p>
            <a:pPr marL="742950" indent="-742950">
              <a:buFont typeface="+mj-lt"/>
              <a:buAutoNum type="arabicPeriod" startAt="2"/>
            </a:pPr>
            <a:r>
              <a:rPr lang="es-MX" sz="3600" dirty="0">
                <a:solidFill>
                  <a:schemeClr val="tx2"/>
                </a:solidFill>
              </a:rPr>
              <a:t>En una prensa hidráulica, si se aplica una fuerza de 190 N para igualar la presión ejercida por el émbolo mayor de 0.20 m</a:t>
            </a:r>
            <a:r>
              <a:rPr lang="es-MX" sz="3600" baseline="30000" dirty="0">
                <a:solidFill>
                  <a:schemeClr val="tx2"/>
                </a:solidFill>
              </a:rPr>
              <a:t>2</a:t>
            </a:r>
            <a:r>
              <a:rPr lang="es-MX" sz="3600" dirty="0">
                <a:solidFill>
                  <a:schemeClr val="tx2"/>
                </a:solidFill>
              </a:rPr>
              <a:t>, que soporta una fuerza de 300 N.</a:t>
            </a:r>
          </a:p>
          <a:p>
            <a:pPr marL="742950" indent="-742950">
              <a:buFont typeface="+mj-lt"/>
              <a:buAutoNum type="arabicPeriod" startAt="2"/>
            </a:pPr>
            <a:endParaRPr lang="es-MX" sz="3600" dirty="0">
              <a:solidFill>
                <a:schemeClr val="tx2"/>
              </a:solidFill>
            </a:endParaRPr>
          </a:p>
          <a:p>
            <a:pPr marL="0" indent="0" algn="ctr">
              <a:buNone/>
            </a:pPr>
            <a:r>
              <a:rPr lang="es-MX" sz="3600" dirty="0">
                <a:solidFill>
                  <a:schemeClr val="tx2"/>
                </a:solidFill>
              </a:rPr>
              <a:t>¿Cuál debe ser el área menor del émbolo?</a:t>
            </a:r>
          </a:p>
        </p:txBody>
      </p:sp>
    </p:spTree>
    <p:extLst>
      <p:ext uri="{BB962C8B-B14F-4D97-AF65-F5344CB8AC3E}">
        <p14:creationId xmlns:p14="http://schemas.microsoft.com/office/powerpoint/2010/main" val="1594177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es-MX" sz="4800" dirty="0"/>
              <a:t>¿Qué es un fluido?</a:t>
            </a:r>
          </a:p>
        </p:txBody>
      </p:sp>
      <p:sp>
        <p:nvSpPr>
          <p:cNvPr id="14" name="Marcador de contenido 2"/>
          <p:cNvSpPr>
            <a:spLocks noGrp="1"/>
          </p:cNvSpPr>
          <p:nvPr>
            <p:ph idx="1"/>
          </p:nvPr>
        </p:nvSpPr>
        <p:spPr>
          <a:xfrm>
            <a:off x="1162173" y="2184577"/>
            <a:ext cx="9628632" cy="4473526"/>
          </a:xfrm>
        </p:spPr>
        <p:txBody>
          <a:bodyPr rtlCol="0">
            <a:normAutofit/>
          </a:bodyPr>
          <a:lstStyle/>
          <a:p>
            <a:pPr marL="0" indent="0">
              <a:buNone/>
            </a:pPr>
            <a:r>
              <a:rPr lang="es-MX" sz="3600" dirty="0">
                <a:solidFill>
                  <a:schemeClr val="tx2"/>
                </a:solidFill>
                <a:latin typeface="Söhne"/>
              </a:rPr>
              <a:t> A diferencia de los sólidos, cuyas partículas mantienen una estructura ordenada, las partículas en un fluido se mueven libremente y pueden deslizarse unas sobre otras.</a:t>
            </a:r>
            <a:endParaRPr lang="es-MX" sz="3600" dirty="0">
              <a:solidFill>
                <a:schemeClr val="tx2"/>
              </a:solidFill>
            </a:endParaRPr>
          </a:p>
        </p:txBody>
      </p:sp>
      <p:pic>
        <p:nvPicPr>
          <p:cNvPr id="3" name="Imagen 2" descr="Taza de vidrio con líquido amarillo&#10;&#10;Descripción generada automáticamente con confianza baja">
            <a:extLst>
              <a:ext uri="{FF2B5EF4-FFF2-40B4-BE49-F238E27FC236}">
                <a16:creationId xmlns:a16="http://schemas.microsoft.com/office/drawing/2014/main" id="{5DF9C612-1380-46F9-CC5F-AAD4B7949B1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195" y="4854761"/>
            <a:ext cx="3073791" cy="1536896"/>
          </a:xfrm>
          <a:prstGeom prst="rect">
            <a:avLst/>
          </a:prstGeom>
        </p:spPr>
      </p:pic>
      <p:pic>
        <p:nvPicPr>
          <p:cNvPr id="5" name="Imagen 4" descr="Imagen que contiene animal, colorido, naranja, pequeño&#10;&#10;Descripción generada automáticamente">
            <a:extLst>
              <a:ext uri="{FF2B5EF4-FFF2-40B4-BE49-F238E27FC236}">
                <a16:creationId xmlns:a16="http://schemas.microsoft.com/office/drawing/2014/main" id="{0565B77C-AA1F-DDCB-5EA4-7E2C10A28B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3695" y="4660490"/>
            <a:ext cx="3329598" cy="1664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848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187E2A-681F-8706-0098-424A3B7C6E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Fluidos en movimiento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1DA1F6E-851A-B342-E942-46A8432677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21928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1280159" y="466343"/>
            <a:ext cx="9817807" cy="1362113"/>
          </a:xfrm>
        </p:spPr>
        <p:txBody>
          <a:bodyPr rtlCol="0" anchor="ctr">
            <a:normAutofit/>
          </a:bodyPr>
          <a:lstStyle/>
          <a:p>
            <a:pPr rtl="0"/>
            <a:r>
              <a:rPr lang="es-MX" sz="4800" dirty="0">
                <a:solidFill>
                  <a:schemeClr val="bg2"/>
                </a:solidFill>
              </a:rPr>
              <a:t>La hidrodinámica</a:t>
            </a:r>
          </a:p>
        </p:txBody>
      </p:sp>
      <p:sp>
        <p:nvSpPr>
          <p:cNvPr id="14" name="Marcador de contenido 2"/>
          <p:cNvSpPr>
            <a:spLocks noGrp="1"/>
          </p:cNvSpPr>
          <p:nvPr>
            <p:ph sz="half" idx="2"/>
          </p:nvPr>
        </p:nvSpPr>
        <p:spPr>
          <a:xfrm>
            <a:off x="632329" y="2184072"/>
            <a:ext cx="11113465" cy="2489855"/>
          </a:xfrm>
        </p:spPr>
        <p:txBody>
          <a:bodyPr rtlCol="0">
            <a:noAutofit/>
          </a:bodyPr>
          <a:lstStyle/>
          <a:p>
            <a:pPr marL="0" indent="0">
              <a:buNone/>
            </a:pPr>
            <a:r>
              <a:rPr lang="es-MX" sz="3600" dirty="0">
                <a:solidFill>
                  <a:schemeClr val="tx2"/>
                </a:solidFill>
              </a:rPr>
              <a:t>La hidrodinámica es la parte de la mecánica de fluidos cuyo propósito es el estudio de los fluidos en movimiento.</a:t>
            </a:r>
          </a:p>
          <a:p>
            <a:pPr marL="0" indent="0">
              <a:buNone/>
            </a:pPr>
            <a:endParaRPr lang="es-MX" sz="3600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s-MX" sz="3600" dirty="0">
                <a:solidFill>
                  <a:schemeClr val="tx2"/>
                </a:solidFill>
              </a:rPr>
              <a:t>En sentido restringido, estudia el comportamiento del agua en movimiento.</a:t>
            </a:r>
            <a:endParaRPr lang="es-MX" sz="3600" baseline="-25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8144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1280159" y="466343"/>
            <a:ext cx="9817807" cy="1362113"/>
          </a:xfrm>
        </p:spPr>
        <p:txBody>
          <a:bodyPr rtlCol="0" anchor="ctr">
            <a:normAutofit/>
          </a:bodyPr>
          <a:lstStyle/>
          <a:p>
            <a:pPr rtl="0"/>
            <a:r>
              <a:rPr lang="es-MX" sz="4800" dirty="0">
                <a:solidFill>
                  <a:schemeClr val="bg2"/>
                </a:solidFill>
              </a:rPr>
              <a:t>La hidrodinámica</a:t>
            </a:r>
          </a:p>
        </p:txBody>
      </p:sp>
      <p:pic>
        <p:nvPicPr>
          <p:cNvPr id="5" name="Imagen 4" descr="Dibujo de una ola&#10;&#10;Descripción generada automáticamente">
            <a:extLst>
              <a:ext uri="{FF2B5EF4-FFF2-40B4-BE49-F238E27FC236}">
                <a16:creationId xmlns:a16="http://schemas.microsoft.com/office/drawing/2014/main" id="{0981CEEC-2D2F-9689-5FBC-AD16A283EC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700" y="1828456"/>
            <a:ext cx="7609149" cy="5727614"/>
          </a:xfrm>
          <a:prstGeom prst="rect">
            <a:avLst/>
          </a:prstGeom>
        </p:spPr>
      </p:pic>
      <p:pic>
        <p:nvPicPr>
          <p:cNvPr id="7" name="Imagen 6" descr="Una persona con una tabla de madera&#10;&#10;Descripción generada automáticamente con confianza baja">
            <a:extLst>
              <a:ext uri="{FF2B5EF4-FFF2-40B4-BE49-F238E27FC236}">
                <a16:creationId xmlns:a16="http://schemas.microsoft.com/office/drawing/2014/main" id="{C7B67BE9-9DCC-25C5-9CE4-D5A67F57213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74" b="14293"/>
          <a:stretch/>
        </p:blipFill>
        <p:spPr>
          <a:xfrm>
            <a:off x="1488248" y="1828456"/>
            <a:ext cx="9401628" cy="5008662"/>
          </a:xfrm>
          <a:prstGeom prst="rect">
            <a:avLst/>
          </a:prstGeom>
        </p:spPr>
      </p:pic>
      <p:pic>
        <p:nvPicPr>
          <p:cNvPr id="9" name="Imagen 8" descr="Un hombre en al aire con una tabla de surf en el mar&#10;&#10;Descripción generada automáticamente">
            <a:extLst>
              <a:ext uri="{FF2B5EF4-FFF2-40B4-BE49-F238E27FC236}">
                <a16:creationId xmlns:a16="http://schemas.microsoft.com/office/drawing/2014/main" id="{CA77E566-C81F-FC8D-183D-C89B24FC8E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4200" y="1828797"/>
            <a:ext cx="9203100" cy="5613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458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1280159" y="466343"/>
            <a:ext cx="9817807" cy="1362113"/>
          </a:xfrm>
        </p:spPr>
        <p:txBody>
          <a:bodyPr rtlCol="0" anchor="ctr">
            <a:normAutofit/>
          </a:bodyPr>
          <a:lstStyle/>
          <a:p>
            <a:pPr rtl="0"/>
            <a:r>
              <a:rPr lang="es-MX" sz="4800" dirty="0">
                <a:solidFill>
                  <a:schemeClr val="bg2"/>
                </a:solidFill>
              </a:rPr>
              <a:t>La hidrodinámica</a:t>
            </a:r>
          </a:p>
        </p:txBody>
      </p:sp>
      <p:sp>
        <p:nvSpPr>
          <p:cNvPr id="14" name="Marcador de contenido 2"/>
          <p:cNvSpPr>
            <a:spLocks noGrp="1"/>
          </p:cNvSpPr>
          <p:nvPr>
            <p:ph sz="half" idx="2"/>
          </p:nvPr>
        </p:nvSpPr>
        <p:spPr>
          <a:xfrm>
            <a:off x="632329" y="2184072"/>
            <a:ext cx="11113465" cy="2489855"/>
          </a:xfrm>
        </p:spPr>
        <p:txBody>
          <a:bodyPr rtlCol="0">
            <a:noAutofit/>
          </a:bodyPr>
          <a:lstStyle/>
          <a:p>
            <a:pPr marL="0" indent="0">
              <a:buNone/>
            </a:pPr>
            <a:r>
              <a:rPr lang="es-MX" sz="3600" dirty="0">
                <a:solidFill>
                  <a:schemeClr val="tx2"/>
                </a:solidFill>
              </a:rPr>
              <a:t>Para facilitar la comprensión del estudio de los fluidos en movimiento debemos considerar que los fluidos </a:t>
            </a:r>
            <a:r>
              <a:rPr lang="es-MX" sz="3600" b="1" dirty="0">
                <a:solidFill>
                  <a:srgbClr val="7030A0"/>
                </a:solidFill>
              </a:rPr>
              <a:t>son ideales</a:t>
            </a:r>
            <a:r>
              <a:rPr lang="es-MX" sz="3600" dirty="0">
                <a:solidFill>
                  <a:schemeClr val="tx2"/>
                </a:solidFill>
              </a:rPr>
              <a:t>, es decir, que poseen las siguientes características:</a:t>
            </a:r>
            <a:endParaRPr lang="es-MX" sz="3600" baseline="-25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3751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1280159" y="466343"/>
            <a:ext cx="9817807" cy="1362113"/>
          </a:xfrm>
        </p:spPr>
        <p:txBody>
          <a:bodyPr rtlCol="0" anchor="ctr">
            <a:normAutofit/>
          </a:bodyPr>
          <a:lstStyle/>
          <a:p>
            <a:pPr rtl="0"/>
            <a:r>
              <a:rPr lang="es-MX" sz="4800" dirty="0">
                <a:solidFill>
                  <a:schemeClr val="bg2"/>
                </a:solidFill>
              </a:rPr>
              <a:t>La hidrodinámica</a:t>
            </a:r>
          </a:p>
        </p:txBody>
      </p:sp>
      <p:sp>
        <p:nvSpPr>
          <p:cNvPr id="14" name="Marcador de contenido 2"/>
          <p:cNvSpPr>
            <a:spLocks noGrp="1"/>
          </p:cNvSpPr>
          <p:nvPr>
            <p:ph sz="half" idx="2"/>
          </p:nvPr>
        </p:nvSpPr>
        <p:spPr>
          <a:xfrm>
            <a:off x="632329" y="2184072"/>
            <a:ext cx="11113465" cy="4207585"/>
          </a:xfrm>
        </p:spPr>
        <p:txBody>
          <a:bodyPr rtlCol="0">
            <a:noAutofit/>
          </a:bodyPr>
          <a:lstStyle/>
          <a:p>
            <a:pPr marL="742950" indent="-742950">
              <a:buClr>
                <a:schemeClr val="tx2"/>
              </a:buClr>
              <a:buFont typeface="+mj-lt"/>
              <a:buAutoNum type="arabicPeriod"/>
            </a:pPr>
            <a:r>
              <a:rPr lang="es-MX" sz="3600" b="1" dirty="0">
                <a:solidFill>
                  <a:srgbClr val="C00000"/>
                </a:solidFill>
              </a:rPr>
              <a:t>Incompresible.</a:t>
            </a:r>
            <a:r>
              <a:rPr lang="es-MX" sz="3600" dirty="0">
                <a:solidFill>
                  <a:schemeClr val="tx2"/>
                </a:solidFill>
              </a:rPr>
              <a:t> La densidad es constante y uniforme.</a:t>
            </a:r>
          </a:p>
          <a:p>
            <a:pPr marL="742950" indent="-742950">
              <a:buClr>
                <a:schemeClr val="tx2"/>
              </a:buClr>
              <a:buFont typeface="+mj-lt"/>
              <a:buAutoNum type="arabicPeriod"/>
            </a:pPr>
            <a:endParaRPr lang="es-MX" sz="3600" dirty="0">
              <a:solidFill>
                <a:schemeClr val="tx2"/>
              </a:solidFill>
            </a:endParaRPr>
          </a:p>
          <a:p>
            <a:pPr marL="742950" indent="-742950">
              <a:buClr>
                <a:schemeClr val="tx2"/>
              </a:buClr>
              <a:buFont typeface="+mj-lt"/>
              <a:buAutoNum type="arabicPeriod"/>
            </a:pPr>
            <a:r>
              <a:rPr lang="es-MX" sz="3600" b="1" dirty="0">
                <a:solidFill>
                  <a:srgbClr val="FF0000"/>
                </a:solidFill>
              </a:rPr>
              <a:t>Flujo constante.</a:t>
            </a:r>
            <a:r>
              <a:rPr lang="es-MX" sz="3600" dirty="0">
                <a:solidFill>
                  <a:schemeClr val="tx2"/>
                </a:solidFill>
              </a:rPr>
              <a:t> La velocidad no cambia con el tiempo, aunque puede ser diferente en distintos puntos. </a:t>
            </a:r>
          </a:p>
        </p:txBody>
      </p:sp>
    </p:spTree>
    <p:extLst>
      <p:ext uri="{BB962C8B-B14F-4D97-AF65-F5344CB8AC3E}">
        <p14:creationId xmlns:p14="http://schemas.microsoft.com/office/powerpoint/2010/main" val="3627507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1280159" y="466343"/>
            <a:ext cx="9817807" cy="1362113"/>
          </a:xfrm>
        </p:spPr>
        <p:txBody>
          <a:bodyPr rtlCol="0" anchor="ctr">
            <a:normAutofit/>
          </a:bodyPr>
          <a:lstStyle/>
          <a:p>
            <a:pPr rtl="0"/>
            <a:r>
              <a:rPr lang="es-MX" sz="4800" dirty="0">
                <a:solidFill>
                  <a:schemeClr val="bg2"/>
                </a:solidFill>
              </a:rPr>
              <a:t>La hidrodinámica</a:t>
            </a:r>
          </a:p>
        </p:txBody>
      </p:sp>
      <p:sp>
        <p:nvSpPr>
          <p:cNvPr id="14" name="Marcador de contenido 2"/>
          <p:cNvSpPr>
            <a:spLocks noGrp="1"/>
          </p:cNvSpPr>
          <p:nvPr>
            <p:ph sz="half" idx="2"/>
          </p:nvPr>
        </p:nvSpPr>
        <p:spPr>
          <a:xfrm>
            <a:off x="632329" y="2184072"/>
            <a:ext cx="11113465" cy="4207585"/>
          </a:xfrm>
        </p:spPr>
        <p:txBody>
          <a:bodyPr rtlCol="0">
            <a:noAutofit/>
          </a:bodyPr>
          <a:lstStyle/>
          <a:p>
            <a:pPr marL="742950" indent="-742950">
              <a:buClr>
                <a:schemeClr val="tx2"/>
              </a:buClr>
              <a:buFont typeface="+mj-lt"/>
              <a:buAutoNum type="arabicPeriod" startAt="3"/>
            </a:pPr>
            <a:r>
              <a:rPr lang="es-MX" sz="3600" b="1" dirty="0">
                <a:solidFill>
                  <a:srgbClr val="0000FF"/>
                </a:solidFill>
              </a:rPr>
              <a:t>No viscoso. </a:t>
            </a:r>
            <a:r>
              <a:rPr lang="es-MX" sz="3600" dirty="0">
                <a:solidFill>
                  <a:schemeClr val="tx2"/>
                </a:solidFill>
              </a:rPr>
              <a:t>Sin fricción. Las fuerzas son conservativas.</a:t>
            </a:r>
          </a:p>
          <a:p>
            <a:pPr marL="742950" indent="-742950">
              <a:buClr>
                <a:schemeClr val="tx2"/>
              </a:buClr>
              <a:buFont typeface="+mj-lt"/>
              <a:buAutoNum type="arabicPeriod" startAt="3"/>
            </a:pPr>
            <a:endParaRPr lang="es-MX" sz="3600" dirty="0">
              <a:solidFill>
                <a:schemeClr val="tx2"/>
              </a:solidFill>
            </a:endParaRPr>
          </a:p>
          <a:p>
            <a:pPr marL="742950" indent="-742950">
              <a:buClr>
                <a:schemeClr val="tx2"/>
              </a:buClr>
              <a:buFont typeface="+mj-lt"/>
              <a:buAutoNum type="arabicPeriod" startAt="3"/>
            </a:pPr>
            <a:r>
              <a:rPr lang="es-MX" sz="3600" b="1" dirty="0">
                <a:solidFill>
                  <a:srgbClr val="CC3300"/>
                </a:solidFill>
              </a:rPr>
              <a:t>Irrotacional. </a:t>
            </a:r>
            <a:r>
              <a:rPr lang="es-MX" sz="3600" dirty="0">
                <a:solidFill>
                  <a:schemeClr val="tx2"/>
                </a:solidFill>
              </a:rPr>
              <a:t>Las partículas sólo tienen movimiento de traslación.</a:t>
            </a:r>
          </a:p>
        </p:txBody>
      </p:sp>
    </p:spTree>
    <p:extLst>
      <p:ext uri="{BB962C8B-B14F-4D97-AF65-F5344CB8AC3E}">
        <p14:creationId xmlns:p14="http://schemas.microsoft.com/office/powerpoint/2010/main" val="1964490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1280159" y="466343"/>
            <a:ext cx="9817807" cy="1362113"/>
          </a:xfrm>
        </p:spPr>
        <p:txBody>
          <a:bodyPr rtlCol="0" anchor="ctr">
            <a:normAutofit/>
          </a:bodyPr>
          <a:lstStyle/>
          <a:p>
            <a:pPr rtl="0"/>
            <a:r>
              <a:rPr lang="es-MX" sz="4800" dirty="0">
                <a:solidFill>
                  <a:schemeClr val="bg2"/>
                </a:solidFill>
              </a:rPr>
              <a:t>El gasto</a:t>
            </a:r>
          </a:p>
        </p:txBody>
      </p:sp>
      <p:sp>
        <p:nvSpPr>
          <p:cNvPr id="14" name="Marcador de contenido 2"/>
          <p:cNvSpPr>
            <a:spLocks noGrp="1"/>
          </p:cNvSpPr>
          <p:nvPr>
            <p:ph sz="half" idx="2"/>
          </p:nvPr>
        </p:nvSpPr>
        <p:spPr>
          <a:xfrm>
            <a:off x="632329" y="2184072"/>
            <a:ext cx="11113465" cy="4207585"/>
          </a:xfrm>
        </p:spPr>
        <p:txBody>
          <a:bodyPr rtlCol="0">
            <a:noAutofit/>
          </a:bodyPr>
          <a:lstStyle/>
          <a:p>
            <a:pPr marL="0" indent="0">
              <a:buClr>
                <a:schemeClr val="tx2"/>
              </a:buClr>
              <a:buNone/>
            </a:pPr>
            <a:r>
              <a:rPr lang="es-MX" sz="3600" dirty="0">
                <a:solidFill>
                  <a:schemeClr val="tx2"/>
                </a:solidFill>
              </a:rPr>
              <a:t>El gasto o caudal es el volumen de fluido que pasa por unidad de tiempo en una sección de conducto.</a:t>
            </a:r>
          </a:p>
        </p:txBody>
      </p:sp>
      <p:pic>
        <p:nvPicPr>
          <p:cNvPr id="3" name="Imagen 2" descr="Mano de una persona&#10;&#10;Descripción generada automáticamente con confianza media">
            <a:extLst>
              <a:ext uri="{FF2B5EF4-FFF2-40B4-BE49-F238E27FC236}">
                <a16:creationId xmlns:a16="http://schemas.microsoft.com/office/drawing/2014/main" id="{E3C03A40-F458-29C3-86DA-EF6694278C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2920" y="3429000"/>
            <a:ext cx="8286750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648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1280159" y="466343"/>
            <a:ext cx="9817807" cy="1362113"/>
          </a:xfrm>
        </p:spPr>
        <p:txBody>
          <a:bodyPr rtlCol="0" anchor="ctr">
            <a:normAutofit/>
          </a:bodyPr>
          <a:lstStyle/>
          <a:p>
            <a:pPr rtl="0"/>
            <a:r>
              <a:rPr lang="es-MX" sz="4800" dirty="0">
                <a:solidFill>
                  <a:schemeClr val="bg2"/>
                </a:solidFill>
              </a:rPr>
              <a:t>Sobre las evaluaciones y el examen</a:t>
            </a:r>
          </a:p>
        </p:txBody>
      </p:sp>
    </p:spTree>
    <p:extLst>
      <p:ext uri="{BB962C8B-B14F-4D97-AF65-F5344CB8AC3E}">
        <p14:creationId xmlns:p14="http://schemas.microsoft.com/office/powerpoint/2010/main" val="693315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1280159" y="466343"/>
            <a:ext cx="9817807" cy="1362113"/>
          </a:xfrm>
        </p:spPr>
        <p:txBody>
          <a:bodyPr rtlCol="0" anchor="ctr">
            <a:normAutofit/>
          </a:bodyPr>
          <a:lstStyle/>
          <a:p>
            <a:pPr rtl="0"/>
            <a:r>
              <a:rPr lang="es-MX" sz="4800" dirty="0">
                <a:solidFill>
                  <a:schemeClr val="bg2"/>
                </a:solidFill>
              </a:rPr>
              <a:t>Definición del gasto</a:t>
            </a:r>
          </a:p>
        </p:txBody>
      </p:sp>
      <p:sp>
        <p:nvSpPr>
          <p:cNvPr id="14" name="Marcador de contenido 2"/>
          <p:cNvSpPr>
            <a:spLocks noGrp="1"/>
          </p:cNvSpPr>
          <p:nvPr>
            <p:ph sz="half" idx="2"/>
          </p:nvPr>
        </p:nvSpPr>
        <p:spPr>
          <a:xfrm>
            <a:off x="632329" y="2184073"/>
            <a:ext cx="11113465" cy="1107808"/>
          </a:xfrm>
        </p:spPr>
        <p:txBody>
          <a:bodyPr rtlCol="0">
            <a:noAutofit/>
          </a:bodyPr>
          <a:lstStyle/>
          <a:p>
            <a:pPr marL="0" indent="0">
              <a:buClr>
                <a:schemeClr val="tx2"/>
              </a:buClr>
              <a:buNone/>
            </a:pPr>
            <a:r>
              <a:rPr lang="es-MX" sz="3600" dirty="0">
                <a:solidFill>
                  <a:schemeClr val="tx2"/>
                </a:solidFill>
              </a:rPr>
              <a:t>El gasto se expresa de la siguiente manera: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uadroTexto 1">
                <a:extLst>
                  <a:ext uri="{FF2B5EF4-FFF2-40B4-BE49-F238E27FC236}">
                    <a16:creationId xmlns:a16="http://schemas.microsoft.com/office/drawing/2014/main" id="{8EF6285F-A766-028E-B7BC-C5B18F845905}"/>
                  </a:ext>
                </a:extLst>
              </p:cNvPr>
              <p:cNvSpPr txBox="1"/>
              <p:nvPr/>
            </p:nvSpPr>
            <p:spPr>
              <a:xfrm>
                <a:off x="4700362" y="3291880"/>
                <a:ext cx="1395638" cy="10372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sz="3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s-MX" sz="3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s-MX" sz="36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s-MX" sz="3600" i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</m:num>
                        <m:den>
                          <m: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es-MX" sz="36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2" name="CuadroTexto 1">
                <a:extLst>
                  <a:ext uri="{FF2B5EF4-FFF2-40B4-BE49-F238E27FC236}">
                    <a16:creationId xmlns:a16="http://schemas.microsoft.com/office/drawing/2014/main" id="{8EF6285F-A766-028E-B7BC-C5B18F8459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0362" y="3291880"/>
                <a:ext cx="1395638" cy="103720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A523D8AB-5ED8-B77C-CF1F-1DA581659C16}"/>
              </a:ext>
            </a:extLst>
          </p:cNvPr>
          <p:cNvSpPr txBox="1">
            <a:spLocks/>
          </p:cNvSpPr>
          <p:nvPr/>
        </p:nvSpPr>
        <p:spPr>
          <a:xfrm>
            <a:off x="632329" y="4913758"/>
            <a:ext cx="11113465" cy="110780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tx2"/>
              </a:buClr>
              <a:buFont typeface="Wingdings" panose="05000000000000000000" pitchFamily="2" charset="2"/>
              <a:buNone/>
            </a:pPr>
            <a:r>
              <a:rPr lang="es-MX" sz="3600" dirty="0">
                <a:solidFill>
                  <a:schemeClr val="tx2"/>
                </a:solidFill>
              </a:rPr>
              <a:t>Las unidades del gasto son m</a:t>
            </a:r>
            <a:r>
              <a:rPr lang="es-MX" sz="3600" baseline="30000" dirty="0">
                <a:solidFill>
                  <a:schemeClr val="tx2"/>
                </a:solidFill>
              </a:rPr>
              <a:t>3</a:t>
            </a:r>
            <a:r>
              <a:rPr lang="es-MX" sz="3600" dirty="0">
                <a:solidFill>
                  <a:schemeClr val="tx2"/>
                </a:solidFill>
              </a:rPr>
              <a:t>/s</a:t>
            </a:r>
          </a:p>
        </p:txBody>
      </p:sp>
    </p:spTree>
    <p:extLst>
      <p:ext uri="{BB962C8B-B14F-4D97-AF65-F5344CB8AC3E}">
        <p14:creationId xmlns:p14="http://schemas.microsoft.com/office/powerpoint/2010/main" val="3338951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1280159" y="466343"/>
            <a:ext cx="9817807" cy="1362113"/>
          </a:xfrm>
        </p:spPr>
        <p:txBody>
          <a:bodyPr rtlCol="0" anchor="ctr">
            <a:normAutofit/>
          </a:bodyPr>
          <a:lstStyle/>
          <a:p>
            <a:pPr rtl="0"/>
            <a:r>
              <a:rPr lang="es-MX" sz="4800" dirty="0">
                <a:solidFill>
                  <a:schemeClr val="bg2"/>
                </a:solidFill>
              </a:rPr>
              <a:t>Definición alterna al gasto</a:t>
            </a:r>
          </a:p>
        </p:txBody>
      </p:sp>
      <p:sp>
        <p:nvSpPr>
          <p:cNvPr id="14" name="Marcador de contenido 2"/>
          <p:cNvSpPr>
            <a:spLocks noGrp="1"/>
          </p:cNvSpPr>
          <p:nvPr>
            <p:ph sz="half" idx="2"/>
          </p:nvPr>
        </p:nvSpPr>
        <p:spPr>
          <a:xfrm>
            <a:off x="632329" y="2184073"/>
            <a:ext cx="11113465" cy="1107808"/>
          </a:xfrm>
        </p:spPr>
        <p:txBody>
          <a:bodyPr rtlCol="0">
            <a:noAutofit/>
          </a:bodyPr>
          <a:lstStyle/>
          <a:p>
            <a:pPr marL="0" indent="0">
              <a:buClr>
                <a:schemeClr val="tx2"/>
              </a:buClr>
              <a:buNone/>
            </a:pPr>
            <a:r>
              <a:rPr lang="es-MX" sz="3600" dirty="0">
                <a:solidFill>
                  <a:schemeClr val="tx2"/>
                </a:solidFill>
              </a:rPr>
              <a:t>El gasto también se puede calcular si conocemos la velocidad que lleva el fluido y la sección transversal de la tubería.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uadroTexto 1">
                <a:extLst>
                  <a:ext uri="{FF2B5EF4-FFF2-40B4-BE49-F238E27FC236}">
                    <a16:creationId xmlns:a16="http://schemas.microsoft.com/office/drawing/2014/main" id="{8EF6285F-A766-028E-B7BC-C5B18F845905}"/>
                  </a:ext>
                </a:extLst>
              </p:cNvPr>
              <p:cNvSpPr txBox="1"/>
              <p:nvPr/>
            </p:nvSpPr>
            <p:spPr>
              <a:xfrm>
                <a:off x="3366237" y="4942425"/>
                <a:ext cx="326884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sz="3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s-MX" sz="36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2" name="CuadroTexto 1">
                <a:extLst>
                  <a:ext uri="{FF2B5EF4-FFF2-40B4-BE49-F238E27FC236}">
                    <a16:creationId xmlns:a16="http://schemas.microsoft.com/office/drawing/2014/main" id="{8EF6285F-A766-028E-B7BC-C5B18F8459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6237" y="4942425"/>
                <a:ext cx="326884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ilindro 2">
            <a:extLst>
              <a:ext uri="{FF2B5EF4-FFF2-40B4-BE49-F238E27FC236}">
                <a16:creationId xmlns:a16="http://schemas.microsoft.com/office/drawing/2014/main" id="{9FCA54C6-6D9B-6139-E0BB-113869C10886}"/>
              </a:ext>
            </a:extLst>
          </p:cNvPr>
          <p:cNvSpPr/>
          <p:nvPr/>
        </p:nvSpPr>
        <p:spPr>
          <a:xfrm rot="16200000">
            <a:off x="5638801" y="2345025"/>
            <a:ext cx="2203554" cy="5638174"/>
          </a:xfrm>
          <a:prstGeom prst="can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03A49587-5ECB-F822-A935-86286CEC3F7A}"/>
                  </a:ext>
                </a:extLst>
              </p:cNvPr>
              <p:cNvSpPr txBox="1"/>
              <p:nvPr/>
            </p:nvSpPr>
            <p:spPr>
              <a:xfrm>
                <a:off x="6740578" y="4831761"/>
                <a:ext cx="369397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s-MX" sz="36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03A49587-5ECB-F822-A935-86286CEC3F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0578" y="4831761"/>
                <a:ext cx="369397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A5FFABF9-7915-A147-9897-B20486856DCE}"/>
              </a:ext>
            </a:extLst>
          </p:cNvPr>
          <p:cNvCxnSpPr>
            <a:cxnSpLocks/>
          </p:cNvCxnSpPr>
          <p:nvPr/>
        </p:nvCxnSpPr>
        <p:spPr>
          <a:xfrm flipV="1">
            <a:off x="3987383" y="4512040"/>
            <a:ext cx="434715" cy="1304144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lecha: a la derecha 10">
            <a:extLst>
              <a:ext uri="{FF2B5EF4-FFF2-40B4-BE49-F238E27FC236}">
                <a16:creationId xmlns:a16="http://schemas.microsoft.com/office/drawing/2014/main" id="{B5BC418C-31EA-A9EB-2206-01F5AA4BC9BD}"/>
              </a:ext>
            </a:extLst>
          </p:cNvPr>
          <p:cNvSpPr/>
          <p:nvPr/>
        </p:nvSpPr>
        <p:spPr>
          <a:xfrm>
            <a:off x="5021704" y="4287187"/>
            <a:ext cx="3777521" cy="484632"/>
          </a:xfrm>
          <a:prstGeom prst="right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2" name="Flecha: a la derecha 11">
            <a:extLst>
              <a:ext uri="{FF2B5EF4-FFF2-40B4-BE49-F238E27FC236}">
                <a16:creationId xmlns:a16="http://schemas.microsoft.com/office/drawing/2014/main" id="{46D96BE1-B89B-5D85-84FF-948E85FE9BBC}"/>
              </a:ext>
            </a:extLst>
          </p:cNvPr>
          <p:cNvSpPr/>
          <p:nvPr/>
        </p:nvSpPr>
        <p:spPr>
          <a:xfrm>
            <a:off x="5036515" y="5596630"/>
            <a:ext cx="3777521" cy="484632"/>
          </a:xfrm>
          <a:prstGeom prst="right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653470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es-MX" dirty="0"/>
              <a:t>Hidráulica, hidrostática e hidrodinámica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es-MX" dirty="0"/>
              <a:t>Bloque 1 – Física 2</a:t>
            </a:r>
          </a:p>
        </p:txBody>
      </p:sp>
    </p:spTree>
    <p:extLst>
      <p:ext uri="{BB962C8B-B14F-4D97-AF65-F5344CB8AC3E}">
        <p14:creationId xmlns:p14="http://schemas.microsoft.com/office/powerpoint/2010/main" val="3952998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1280159" y="466343"/>
            <a:ext cx="9817807" cy="1362113"/>
          </a:xfrm>
        </p:spPr>
        <p:txBody>
          <a:bodyPr rtlCol="0" anchor="ctr">
            <a:normAutofit/>
          </a:bodyPr>
          <a:lstStyle/>
          <a:p>
            <a:pPr rtl="0"/>
            <a:r>
              <a:rPr lang="es-MX" sz="4800" dirty="0">
                <a:solidFill>
                  <a:schemeClr val="bg2"/>
                </a:solidFill>
              </a:rPr>
              <a:t>Definición del gasto</a:t>
            </a:r>
          </a:p>
        </p:txBody>
      </p:sp>
      <p:sp>
        <p:nvSpPr>
          <p:cNvPr id="14" name="Marcador de contenido 2"/>
          <p:cNvSpPr>
            <a:spLocks noGrp="1"/>
          </p:cNvSpPr>
          <p:nvPr>
            <p:ph sz="half" idx="2"/>
          </p:nvPr>
        </p:nvSpPr>
        <p:spPr>
          <a:xfrm>
            <a:off x="632329" y="2184073"/>
            <a:ext cx="11113465" cy="1107808"/>
          </a:xfrm>
        </p:spPr>
        <p:txBody>
          <a:bodyPr rtlCol="0">
            <a:noAutofit/>
          </a:bodyPr>
          <a:lstStyle/>
          <a:p>
            <a:pPr marL="0" indent="0">
              <a:buClr>
                <a:schemeClr val="tx2"/>
              </a:buClr>
              <a:buNone/>
            </a:pPr>
            <a:r>
              <a:rPr lang="es-MX" sz="3600" dirty="0">
                <a:solidFill>
                  <a:schemeClr val="tx2"/>
                </a:solidFill>
              </a:rPr>
              <a:t>El volumen se puede expresar como función del área y de la “altura”: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uadroTexto 1">
                <a:extLst>
                  <a:ext uri="{FF2B5EF4-FFF2-40B4-BE49-F238E27FC236}">
                    <a16:creationId xmlns:a16="http://schemas.microsoft.com/office/drawing/2014/main" id="{8EF6285F-A766-028E-B7BC-C5B18F845905}"/>
                  </a:ext>
                </a:extLst>
              </p:cNvPr>
              <p:cNvSpPr txBox="1"/>
              <p:nvPr/>
            </p:nvSpPr>
            <p:spPr>
              <a:xfrm>
                <a:off x="4700362" y="3291880"/>
                <a:ext cx="1670137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sz="3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s-MX" sz="3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MX" sz="3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s-MX" sz="3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MX" sz="3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s-MX" sz="36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2" name="CuadroTexto 1">
                <a:extLst>
                  <a:ext uri="{FF2B5EF4-FFF2-40B4-BE49-F238E27FC236}">
                    <a16:creationId xmlns:a16="http://schemas.microsoft.com/office/drawing/2014/main" id="{8EF6285F-A766-028E-B7BC-C5B18F8459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0362" y="3291880"/>
                <a:ext cx="1670137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A523D8AB-5ED8-B77C-CF1F-1DA581659C16}"/>
              </a:ext>
            </a:extLst>
          </p:cNvPr>
          <p:cNvSpPr txBox="1">
            <a:spLocks/>
          </p:cNvSpPr>
          <p:nvPr/>
        </p:nvSpPr>
        <p:spPr>
          <a:xfrm>
            <a:off x="632328" y="4449063"/>
            <a:ext cx="11113465" cy="110780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tx2"/>
              </a:buClr>
              <a:buNone/>
            </a:pPr>
            <a:r>
              <a:rPr lang="es-MX" sz="3600" dirty="0">
                <a:solidFill>
                  <a:schemeClr val="tx2"/>
                </a:solidFill>
              </a:rPr>
              <a:t>Entonces la expresión para el gasto resulta: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uadroTexto 2">
                <a:extLst>
                  <a:ext uri="{FF2B5EF4-FFF2-40B4-BE49-F238E27FC236}">
                    <a16:creationId xmlns:a16="http://schemas.microsoft.com/office/drawing/2014/main" id="{F7482990-1F6D-A077-5825-D95D9E765A6F}"/>
                  </a:ext>
                </a:extLst>
              </p:cNvPr>
              <p:cNvSpPr txBox="1"/>
              <p:nvPr/>
            </p:nvSpPr>
            <p:spPr>
              <a:xfrm>
                <a:off x="4700362" y="5108230"/>
                <a:ext cx="1695336" cy="10518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sz="3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s-MX" sz="3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es-MX" sz="36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3" name="CuadroTexto 2">
                <a:extLst>
                  <a:ext uri="{FF2B5EF4-FFF2-40B4-BE49-F238E27FC236}">
                    <a16:creationId xmlns:a16="http://schemas.microsoft.com/office/drawing/2014/main" id="{F7482990-1F6D-A077-5825-D95D9E765A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0362" y="5108230"/>
                <a:ext cx="1695336" cy="105182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70583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3" grpId="0"/>
    </p:bld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1280159" y="466343"/>
            <a:ext cx="9817807" cy="1362113"/>
          </a:xfrm>
        </p:spPr>
        <p:txBody>
          <a:bodyPr rtlCol="0" anchor="ctr">
            <a:normAutofit/>
          </a:bodyPr>
          <a:lstStyle/>
          <a:p>
            <a:pPr rtl="0"/>
            <a:r>
              <a:rPr lang="es-MX" sz="4800" dirty="0">
                <a:solidFill>
                  <a:schemeClr val="bg2"/>
                </a:solidFill>
              </a:rPr>
              <a:t>Definición del gasto</a:t>
            </a:r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A523D8AB-5ED8-B77C-CF1F-1DA581659C16}"/>
              </a:ext>
            </a:extLst>
          </p:cNvPr>
          <p:cNvSpPr txBox="1">
            <a:spLocks/>
          </p:cNvSpPr>
          <p:nvPr/>
        </p:nvSpPr>
        <p:spPr>
          <a:xfrm>
            <a:off x="632329" y="2321192"/>
            <a:ext cx="11113465" cy="110780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tx2"/>
              </a:buClr>
              <a:buNone/>
            </a:pPr>
            <a:r>
              <a:rPr lang="es-MX" sz="3600" dirty="0">
                <a:solidFill>
                  <a:schemeClr val="tx2"/>
                </a:solidFill>
              </a:rPr>
              <a:t>Considerando que la altura se puede expresar como una distancia y sustituyendo el volumen en función del área (A) y la distancia (d), se obtiene lo siguiente: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uadroTexto 5">
                <a:extLst>
                  <a:ext uri="{FF2B5EF4-FFF2-40B4-BE49-F238E27FC236}">
                    <a16:creationId xmlns:a16="http://schemas.microsoft.com/office/drawing/2014/main" id="{02A24492-E9A0-C705-A432-8D3CFAD3092F}"/>
                  </a:ext>
                </a:extLst>
              </p:cNvPr>
              <p:cNvSpPr txBox="1"/>
              <p:nvPr/>
            </p:nvSpPr>
            <p:spPr>
              <a:xfrm>
                <a:off x="2077082" y="4490217"/>
                <a:ext cx="1695336" cy="10518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sz="3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s-MX" sz="3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es-MX" sz="36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6" name="CuadroTexto 5">
                <a:extLst>
                  <a:ext uri="{FF2B5EF4-FFF2-40B4-BE49-F238E27FC236}">
                    <a16:creationId xmlns:a16="http://schemas.microsoft.com/office/drawing/2014/main" id="{02A24492-E9A0-C705-A432-8D3CFAD309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7082" y="4490217"/>
                <a:ext cx="1695336" cy="105182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03F40EAB-4075-7C1A-51AA-9BA532E18217}"/>
                  </a:ext>
                </a:extLst>
              </p:cNvPr>
              <p:cNvSpPr txBox="1"/>
              <p:nvPr/>
            </p:nvSpPr>
            <p:spPr>
              <a:xfrm>
                <a:off x="5031698" y="4490217"/>
                <a:ext cx="1868460" cy="10518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sz="3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s-MX" sz="3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s-MX" sz="3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</m:oMath>
                  </m:oMathPara>
                </a14:m>
                <a:endParaRPr lang="es-MX" sz="36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03F40EAB-4075-7C1A-51AA-9BA532E182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1698" y="4490217"/>
                <a:ext cx="1868460" cy="105182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C2E2D9E9-BBC2-4867-98D6-ED327F6302A9}"/>
                  </a:ext>
                </a:extLst>
              </p:cNvPr>
              <p:cNvSpPr txBox="1"/>
              <p:nvPr/>
            </p:nvSpPr>
            <p:spPr>
              <a:xfrm>
                <a:off x="7518512" y="4739131"/>
                <a:ext cx="1678152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sz="3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s-MX" sz="3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MX" sz="3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s-MX" sz="3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MX" sz="3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s-MX" sz="36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C2E2D9E9-BBC2-4867-98D6-ED327F6302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8512" y="4739131"/>
                <a:ext cx="1678152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12855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/>
      <p:bldP spid="8" grpId="0"/>
    </p:bld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1280159" y="466343"/>
            <a:ext cx="9817807" cy="1362113"/>
          </a:xfrm>
        </p:spPr>
        <p:txBody>
          <a:bodyPr rtlCol="0" anchor="ctr">
            <a:normAutofit/>
          </a:bodyPr>
          <a:lstStyle/>
          <a:p>
            <a:pPr rtl="0"/>
            <a:r>
              <a:rPr lang="es-MX" sz="4800" dirty="0">
                <a:solidFill>
                  <a:schemeClr val="bg2"/>
                </a:solidFill>
              </a:rPr>
              <a:t>El flujo</a:t>
            </a:r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A523D8AB-5ED8-B77C-CF1F-1DA581659C16}"/>
              </a:ext>
            </a:extLst>
          </p:cNvPr>
          <p:cNvSpPr txBox="1">
            <a:spLocks/>
          </p:cNvSpPr>
          <p:nvPr/>
        </p:nvSpPr>
        <p:spPr>
          <a:xfrm>
            <a:off x="632329" y="2321192"/>
            <a:ext cx="11113465" cy="110780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tx2"/>
              </a:buClr>
              <a:buNone/>
            </a:pPr>
            <a:r>
              <a:rPr lang="es-MX" sz="3600" dirty="0">
                <a:solidFill>
                  <a:schemeClr val="tx2"/>
                </a:solidFill>
              </a:rPr>
              <a:t>El flujo es la cantidad de fluido que atraviesa una sección transversal de un ducto en una unidad de tiempo y se expresa como: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uadroTexto 5">
                <a:extLst>
                  <a:ext uri="{FF2B5EF4-FFF2-40B4-BE49-F238E27FC236}">
                    <a16:creationId xmlns:a16="http://schemas.microsoft.com/office/drawing/2014/main" id="{02A24492-E9A0-C705-A432-8D3CFAD3092F}"/>
                  </a:ext>
                </a:extLst>
              </p:cNvPr>
              <p:cNvSpPr txBox="1"/>
              <p:nvPr/>
            </p:nvSpPr>
            <p:spPr>
              <a:xfrm>
                <a:off x="2916532" y="4601463"/>
                <a:ext cx="2096600" cy="9488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s-MX" sz="3600" b="0" i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Flujo</m:t>
                      </m:r>
                      <m:r>
                        <a:rPr lang="es-MX" sz="3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num>
                        <m:den>
                          <m: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es-MX" sz="36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6" name="CuadroTexto 5">
                <a:extLst>
                  <a:ext uri="{FF2B5EF4-FFF2-40B4-BE49-F238E27FC236}">
                    <a16:creationId xmlns:a16="http://schemas.microsoft.com/office/drawing/2014/main" id="{02A24492-E9A0-C705-A432-8D3CFAD309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6532" y="4601463"/>
                <a:ext cx="2096600" cy="94884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Marcador de contenido 2">
            <a:extLst>
              <a:ext uri="{FF2B5EF4-FFF2-40B4-BE49-F238E27FC236}">
                <a16:creationId xmlns:a16="http://schemas.microsoft.com/office/drawing/2014/main" id="{D2856D78-5A9E-7DDF-89CE-54D3DBCA70C1}"/>
              </a:ext>
            </a:extLst>
          </p:cNvPr>
          <p:cNvSpPr txBox="1">
            <a:spLocks/>
          </p:cNvSpPr>
          <p:nvPr/>
        </p:nvSpPr>
        <p:spPr>
          <a:xfrm>
            <a:off x="6651127" y="4047559"/>
            <a:ext cx="4446839" cy="110780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tx2"/>
              </a:buClr>
              <a:buNone/>
            </a:pPr>
            <a:r>
              <a:rPr lang="es-MX" sz="3600" dirty="0">
                <a:solidFill>
                  <a:schemeClr val="tx2"/>
                </a:solidFill>
              </a:rPr>
              <a:t>Donde:</a:t>
            </a:r>
          </a:p>
          <a:p>
            <a:pPr marL="0" indent="0">
              <a:buClr>
                <a:schemeClr val="tx2"/>
              </a:buClr>
              <a:buNone/>
            </a:pPr>
            <a:r>
              <a:rPr lang="es-MX" sz="3600" dirty="0">
                <a:solidFill>
                  <a:schemeClr val="tx2"/>
                </a:solidFill>
              </a:rPr>
              <a:t>m es la masa</a:t>
            </a:r>
          </a:p>
          <a:p>
            <a:pPr marL="0" indent="0">
              <a:buClr>
                <a:schemeClr val="tx2"/>
              </a:buClr>
              <a:buNone/>
            </a:pPr>
            <a:r>
              <a:rPr lang="es-MX" sz="3600" dirty="0">
                <a:solidFill>
                  <a:schemeClr val="tx2"/>
                </a:solidFill>
              </a:rPr>
              <a:t>t = tiempo</a:t>
            </a:r>
          </a:p>
        </p:txBody>
      </p:sp>
    </p:spTree>
    <p:extLst>
      <p:ext uri="{BB962C8B-B14F-4D97-AF65-F5344CB8AC3E}">
        <p14:creationId xmlns:p14="http://schemas.microsoft.com/office/powerpoint/2010/main" val="2328420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2" grpId="0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1280159" y="466343"/>
            <a:ext cx="9817807" cy="1362113"/>
          </a:xfrm>
        </p:spPr>
        <p:txBody>
          <a:bodyPr rtlCol="0" anchor="ctr">
            <a:normAutofit/>
          </a:bodyPr>
          <a:lstStyle/>
          <a:p>
            <a:pPr rtl="0"/>
            <a:r>
              <a:rPr lang="es-MX" sz="4800" dirty="0">
                <a:solidFill>
                  <a:schemeClr val="bg2"/>
                </a:solidFill>
              </a:rPr>
              <a:t>Recordando una expresión</a:t>
            </a:r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A523D8AB-5ED8-B77C-CF1F-1DA581659C16}"/>
              </a:ext>
            </a:extLst>
          </p:cNvPr>
          <p:cNvSpPr txBox="1">
            <a:spLocks/>
          </p:cNvSpPr>
          <p:nvPr/>
        </p:nvSpPr>
        <p:spPr>
          <a:xfrm>
            <a:off x="632329" y="2321192"/>
            <a:ext cx="11113465" cy="110780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tx2"/>
              </a:buClr>
              <a:buNone/>
            </a:pPr>
            <a:r>
              <a:rPr lang="es-MX" sz="3600" dirty="0">
                <a:solidFill>
                  <a:schemeClr val="tx2"/>
                </a:solidFill>
              </a:rPr>
              <a:t>Si expresamos la masa como función de la densidad, se tiene que: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uadroTexto 5">
                <a:extLst>
                  <a:ext uri="{FF2B5EF4-FFF2-40B4-BE49-F238E27FC236}">
                    <a16:creationId xmlns:a16="http://schemas.microsoft.com/office/drawing/2014/main" id="{02A24492-E9A0-C705-A432-8D3CFAD3092F}"/>
                  </a:ext>
                </a:extLst>
              </p:cNvPr>
              <p:cNvSpPr txBox="1"/>
              <p:nvPr/>
            </p:nvSpPr>
            <p:spPr>
              <a:xfrm>
                <a:off x="4730342" y="3367738"/>
                <a:ext cx="1761188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s-MX" sz="3600" b="0" i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m</m:t>
                      </m:r>
                      <m:r>
                        <a:rPr lang="es-MX" sz="3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MX" sz="3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s-MX" sz="3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s-MX" sz="3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s-MX" sz="36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6" name="CuadroTexto 5">
                <a:extLst>
                  <a:ext uri="{FF2B5EF4-FFF2-40B4-BE49-F238E27FC236}">
                    <a16:creationId xmlns:a16="http://schemas.microsoft.com/office/drawing/2014/main" id="{02A24492-E9A0-C705-A432-8D3CFAD309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0342" y="3367738"/>
                <a:ext cx="1761188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Marcador de contenido 2">
            <a:extLst>
              <a:ext uri="{FF2B5EF4-FFF2-40B4-BE49-F238E27FC236}">
                <a16:creationId xmlns:a16="http://schemas.microsoft.com/office/drawing/2014/main" id="{D2856D78-5A9E-7DDF-89CE-54D3DBCA70C1}"/>
              </a:ext>
            </a:extLst>
          </p:cNvPr>
          <p:cNvSpPr txBox="1">
            <a:spLocks/>
          </p:cNvSpPr>
          <p:nvPr/>
        </p:nvSpPr>
        <p:spPr>
          <a:xfrm>
            <a:off x="969855" y="4475546"/>
            <a:ext cx="10128111" cy="110780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tx2"/>
              </a:buClr>
              <a:buNone/>
            </a:pPr>
            <a:r>
              <a:rPr lang="es-MX" sz="3600" dirty="0">
                <a:solidFill>
                  <a:schemeClr val="tx2"/>
                </a:solidFill>
              </a:rPr>
              <a:t>El flujo en términos de la densidad del líquido es: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uadroTexto 2">
                <a:extLst>
                  <a:ext uri="{FF2B5EF4-FFF2-40B4-BE49-F238E27FC236}">
                    <a16:creationId xmlns:a16="http://schemas.microsoft.com/office/drawing/2014/main" id="{882508D1-030F-881C-9639-03229AFFD646}"/>
                  </a:ext>
                </a:extLst>
              </p:cNvPr>
              <p:cNvSpPr txBox="1"/>
              <p:nvPr/>
            </p:nvSpPr>
            <p:spPr>
              <a:xfrm>
                <a:off x="4394930" y="5225308"/>
                <a:ext cx="2373534" cy="10372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s-MX" sz="3600" b="0" i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Flujo</m:t>
                      </m:r>
                      <m:r>
                        <a:rPr lang="es-MX" sz="3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  <m: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num>
                        <m:den>
                          <m: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es-MX" sz="36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3" name="CuadroTexto 2">
                <a:extLst>
                  <a:ext uri="{FF2B5EF4-FFF2-40B4-BE49-F238E27FC236}">
                    <a16:creationId xmlns:a16="http://schemas.microsoft.com/office/drawing/2014/main" id="{882508D1-030F-881C-9639-03229AFFD6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4930" y="5225308"/>
                <a:ext cx="2373534" cy="103720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59536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2" grpId="0"/>
      <p:bldP spid="3" grpId="0"/>
    </p:bld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1280159" y="466343"/>
            <a:ext cx="9817807" cy="1362113"/>
          </a:xfrm>
        </p:spPr>
        <p:txBody>
          <a:bodyPr rtlCol="0" anchor="ctr">
            <a:normAutofit/>
          </a:bodyPr>
          <a:lstStyle/>
          <a:p>
            <a:pPr rtl="0"/>
            <a:r>
              <a:rPr lang="es-MX" sz="4800" dirty="0">
                <a:solidFill>
                  <a:schemeClr val="bg2"/>
                </a:solidFill>
              </a:rPr>
              <a:t>Relación entre flujo y gasto</a:t>
            </a:r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A523D8AB-5ED8-B77C-CF1F-1DA581659C16}"/>
              </a:ext>
            </a:extLst>
          </p:cNvPr>
          <p:cNvSpPr txBox="1">
            <a:spLocks/>
          </p:cNvSpPr>
          <p:nvPr/>
        </p:nvSpPr>
        <p:spPr>
          <a:xfrm>
            <a:off x="632329" y="2321192"/>
            <a:ext cx="11113465" cy="110780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tx2"/>
              </a:buClr>
              <a:buNone/>
            </a:pPr>
            <a:r>
              <a:rPr lang="es-MX" sz="3600" dirty="0">
                <a:solidFill>
                  <a:schemeClr val="tx2"/>
                </a:solidFill>
              </a:rPr>
              <a:t>Es posible determinar la relación entre el flujo y el gasto, ya que como mencionamos anteriormente, el gasto es</a:t>
            </a:r>
          </a:p>
        </p:txBody>
      </p:sp>
      <p:sp>
        <p:nvSpPr>
          <p:cNvPr id="2" name="Marcador de contenido 2">
            <a:extLst>
              <a:ext uri="{FF2B5EF4-FFF2-40B4-BE49-F238E27FC236}">
                <a16:creationId xmlns:a16="http://schemas.microsoft.com/office/drawing/2014/main" id="{D2856D78-5A9E-7DDF-89CE-54D3DBCA70C1}"/>
              </a:ext>
            </a:extLst>
          </p:cNvPr>
          <p:cNvSpPr txBox="1">
            <a:spLocks/>
          </p:cNvSpPr>
          <p:nvPr/>
        </p:nvSpPr>
        <p:spPr>
          <a:xfrm>
            <a:off x="632329" y="4635004"/>
            <a:ext cx="10128111" cy="110780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tx2"/>
              </a:buClr>
              <a:buNone/>
            </a:pPr>
            <a:r>
              <a:rPr lang="es-MX" sz="3600" dirty="0">
                <a:solidFill>
                  <a:schemeClr val="tx2"/>
                </a:solidFill>
              </a:rPr>
              <a:t>El flujo y el gasto se relacionan como: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uadroTexto 2">
                <a:extLst>
                  <a:ext uri="{FF2B5EF4-FFF2-40B4-BE49-F238E27FC236}">
                    <a16:creationId xmlns:a16="http://schemas.microsoft.com/office/drawing/2014/main" id="{882508D1-030F-881C-9639-03229AFFD646}"/>
                  </a:ext>
                </a:extLst>
              </p:cNvPr>
              <p:cNvSpPr txBox="1"/>
              <p:nvPr/>
            </p:nvSpPr>
            <p:spPr>
              <a:xfrm>
                <a:off x="4506026" y="5742812"/>
                <a:ext cx="2380715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s-MX" sz="3600" b="0" i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Flujo</m:t>
                      </m:r>
                      <m:r>
                        <a:rPr lang="es-MX" sz="3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MX" sz="3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s-MX" sz="3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MX" sz="36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</m:oMath>
                  </m:oMathPara>
                </a14:m>
                <a:endParaRPr lang="es-MX" sz="36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3" name="CuadroTexto 2">
                <a:extLst>
                  <a:ext uri="{FF2B5EF4-FFF2-40B4-BE49-F238E27FC236}">
                    <a16:creationId xmlns:a16="http://schemas.microsoft.com/office/drawing/2014/main" id="{882508D1-030F-881C-9639-03229AFFD6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6026" y="5742812"/>
                <a:ext cx="2380715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91286AC1-10A9-AF7C-BB4B-AFE7A2E330E3}"/>
                  </a:ext>
                </a:extLst>
              </p:cNvPr>
              <p:cNvSpPr txBox="1"/>
              <p:nvPr/>
            </p:nvSpPr>
            <p:spPr>
              <a:xfrm>
                <a:off x="4883878" y="3500700"/>
                <a:ext cx="1395638" cy="10372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sz="3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s-MX" sz="3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s-MX" sz="36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s-MX" sz="3600" i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</m:num>
                        <m:den>
                          <m: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es-MX" sz="36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91286AC1-10A9-AF7C-BB4B-AFE7A2E330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3878" y="3500700"/>
                <a:ext cx="1395638" cy="103720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01724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" grpId="0"/>
      <p:bldP spid="3" grpId="0"/>
      <p:bldP spid="5" grpId="0"/>
    </p:bld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1280159" y="466343"/>
            <a:ext cx="9817807" cy="1362113"/>
          </a:xfrm>
        </p:spPr>
        <p:txBody>
          <a:bodyPr rtlCol="0" anchor="ctr">
            <a:normAutofit/>
          </a:bodyPr>
          <a:lstStyle/>
          <a:p>
            <a:pPr rtl="0"/>
            <a:r>
              <a:rPr lang="es-MX" sz="4800" dirty="0">
                <a:solidFill>
                  <a:schemeClr val="bg2"/>
                </a:solidFill>
              </a:rPr>
              <a:t>Ejercicio de flujo y gasto</a:t>
            </a:r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A523D8AB-5ED8-B77C-CF1F-1DA581659C16}"/>
              </a:ext>
            </a:extLst>
          </p:cNvPr>
          <p:cNvSpPr txBox="1">
            <a:spLocks/>
          </p:cNvSpPr>
          <p:nvPr/>
        </p:nvSpPr>
        <p:spPr>
          <a:xfrm>
            <a:off x="632329" y="2321192"/>
            <a:ext cx="11113465" cy="110780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tx2"/>
              </a:buClr>
              <a:buNone/>
            </a:pPr>
            <a:r>
              <a:rPr lang="es-MX" sz="3600" dirty="0">
                <a:solidFill>
                  <a:schemeClr val="tx2"/>
                </a:solidFill>
              </a:rPr>
              <a:t>A través de una manguera de 1.5 cm de radio, fluye agua a una velocidad de 3 m/s.</a:t>
            </a:r>
          </a:p>
          <a:p>
            <a:pPr marL="0" indent="0">
              <a:buClr>
                <a:schemeClr val="tx2"/>
              </a:buClr>
              <a:buNone/>
            </a:pPr>
            <a:endParaRPr lang="es-MX" sz="3600" dirty="0">
              <a:solidFill>
                <a:schemeClr val="tx2"/>
              </a:solidFill>
            </a:endParaRPr>
          </a:p>
          <a:p>
            <a:pPr marL="0" indent="0" algn="ctr">
              <a:buClr>
                <a:schemeClr val="tx2"/>
              </a:buClr>
              <a:buNone/>
            </a:pPr>
            <a:r>
              <a:rPr lang="es-MX" sz="3600" dirty="0">
                <a:solidFill>
                  <a:schemeClr val="tx2"/>
                </a:solidFill>
              </a:rPr>
              <a:t>Calcula el gasto y el flujo.</a:t>
            </a:r>
          </a:p>
        </p:txBody>
      </p:sp>
    </p:spTree>
    <p:extLst>
      <p:ext uri="{BB962C8B-B14F-4D97-AF65-F5344CB8AC3E}">
        <p14:creationId xmlns:p14="http://schemas.microsoft.com/office/powerpoint/2010/main" val="3389897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1280159" y="466343"/>
            <a:ext cx="9817807" cy="1362113"/>
          </a:xfrm>
        </p:spPr>
        <p:txBody>
          <a:bodyPr rtlCol="0" anchor="ctr">
            <a:normAutofit/>
          </a:bodyPr>
          <a:lstStyle/>
          <a:p>
            <a:pPr rtl="0"/>
            <a:r>
              <a:rPr lang="es-MX" sz="4800" dirty="0">
                <a:solidFill>
                  <a:schemeClr val="bg2"/>
                </a:solidFill>
              </a:rPr>
              <a:t>Ejercicio de flujo y gasto</a:t>
            </a:r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A523D8AB-5ED8-B77C-CF1F-1DA581659C16}"/>
              </a:ext>
            </a:extLst>
          </p:cNvPr>
          <p:cNvSpPr txBox="1">
            <a:spLocks/>
          </p:cNvSpPr>
          <p:nvPr/>
        </p:nvSpPr>
        <p:spPr>
          <a:xfrm>
            <a:off x="632330" y="2321191"/>
            <a:ext cx="3340064" cy="30752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tx2"/>
              </a:buClr>
              <a:buNone/>
            </a:pPr>
            <a:r>
              <a:rPr lang="es-MX" sz="3600" b="1" dirty="0">
                <a:solidFill>
                  <a:srgbClr val="FF0000"/>
                </a:solidFill>
              </a:rPr>
              <a:t>Datos:</a:t>
            </a:r>
          </a:p>
          <a:p>
            <a:pPr marL="0" indent="0">
              <a:buClr>
                <a:schemeClr val="tx2"/>
              </a:buClr>
              <a:buNone/>
            </a:pPr>
            <a:r>
              <a:rPr lang="es-MX" sz="3600" dirty="0">
                <a:solidFill>
                  <a:schemeClr val="tx2"/>
                </a:solidFill>
              </a:rPr>
              <a:t>r = 1.5 cm</a:t>
            </a:r>
          </a:p>
          <a:p>
            <a:pPr marL="0" indent="0">
              <a:buClr>
                <a:schemeClr val="tx2"/>
              </a:buClr>
              <a:buNone/>
            </a:pPr>
            <a:r>
              <a:rPr lang="es-MX" sz="3600" dirty="0">
                <a:solidFill>
                  <a:schemeClr val="tx2"/>
                </a:solidFill>
              </a:rPr>
              <a:t>v = 2 m/s</a:t>
            </a:r>
          </a:p>
          <a:p>
            <a:pPr marL="0" indent="0">
              <a:buClr>
                <a:schemeClr val="tx2"/>
              </a:buClr>
              <a:buNone/>
            </a:pPr>
            <a:r>
              <a:rPr lang="es-MX" sz="3600" dirty="0">
                <a:solidFill>
                  <a:schemeClr val="tx2"/>
                </a:solidFill>
                <a:latin typeface="Symbol" panose="05050102010706020507" pitchFamily="18" charset="2"/>
              </a:rPr>
              <a:t>r</a:t>
            </a:r>
            <a:r>
              <a:rPr lang="es-MX" sz="3600" dirty="0">
                <a:solidFill>
                  <a:schemeClr val="tx2"/>
                </a:solidFill>
              </a:rPr>
              <a:t> = 1000 kg/m</a:t>
            </a:r>
            <a:r>
              <a:rPr lang="es-MX" sz="3600" baseline="30000" dirty="0">
                <a:solidFill>
                  <a:schemeClr val="tx2"/>
                </a:solidFill>
              </a:rPr>
              <a:t>3</a:t>
            </a:r>
          </a:p>
        </p:txBody>
      </p:sp>
      <p:sp>
        <p:nvSpPr>
          <p:cNvPr id="2" name="Marcador de contenido 2">
            <a:extLst>
              <a:ext uri="{FF2B5EF4-FFF2-40B4-BE49-F238E27FC236}">
                <a16:creationId xmlns:a16="http://schemas.microsoft.com/office/drawing/2014/main" id="{D2856D78-5A9E-7DDF-89CE-54D3DBCA70C1}"/>
              </a:ext>
            </a:extLst>
          </p:cNvPr>
          <p:cNvSpPr txBox="1">
            <a:spLocks/>
          </p:cNvSpPr>
          <p:nvPr/>
        </p:nvSpPr>
        <p:spPr>
          <a:xfrm>
            <a:off x="4793220" y="2303916"/>
            <a:ext cx="2791684" cy="110780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tx2"/>
              </a:buClr>
              <a:buNone/>
            </a:pPr>
            <a:r>
              <a:rPr lang="es-MX" sz="3600" b="1" dirty="0">
                <a:solidFill>
                  <a:srgbClr val="FF0000"/>
                </a:solidFill>
              </a:rPr>
              <a:t>Expresiones: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uadroTexto 2">
                <a:extLst>
                  <a:ext uri="{FF2B5EF4-FFF2-40B4-BE49-F238E27FC236}">
                    <a16:creationId xmlns:a16="http://schemas.microsoft.com/office/drawing/2014/main" id="{882508D1-030F-881C-9639-03229AFFD646}"/>
                  </a:ext>
                </a:extLst>
              </p:cNvPr>
              <p:cNvSpPr txBox="1"/>
              <p:nvPr/>
            </p:nvSpPr>
            <p:spPr>
              <a:xfrm>
                <a:off x="5204189" y="4666878"/>
                <a:ext cx="2380715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s-MX" sz="3600" b="0" i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Flujo</m:t>
                      </m:r>
                      <m:r>
                        <a:rPr lang="es-MX" sz="3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MX" sz="3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s-MX" sz="3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MX" sz="36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</m:oMath>
                  </m:oMathPara>
                </a14:m>
                <a:endParaRPr lang="es-MX" sz="36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3" name="CuadroTexto 2">
                <a:extLst>
                  <a:ext uri="{FF2B5EF4-FFF2-40B4-BE49-F238E27FC236}">
                    <a16:creationId xmlns:a16="http://schemas.microsoft.com/office/drawing/2014/main" id="{882508D1-030F-881C-9639-03229AFFD6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4189" y="4666878"/>
                <a:ext cx="2380715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91286AC1-10A9-AF7C-BB4B-AFE7A2E330E3}"/>
                  </a:ext>
                </a:extLst>
              </p:cNvPr>
              <p:cNvSpPr txBox="1"/>
              <p:nvPr/>
            </p:nvSpPr>
            <p:spPr>
              <a:xfrm>
                <a:off x="5263269" y="3050770"/>
                <a:ext cx="1843453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sz="3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s-MX" sz="3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MX" sz="3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s-MX" sz="3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s-MX" sz="36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91286AC1-10A9-AF7C-BB4B-AFE7A2E330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3269" y="3050770"/>
                <a:ext cx="1843453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uadroTexto 5">
                <a:extLst>
                  <a:ext uri="{FF2B5EF4-FFF2-40B4-BE49-F238E27FC236}">
                    <a16:creationId xmlns:a16="http://schemas.microsoft.com/office/drawing/2014/main" id="{48F27EB6-7BD8-82AD-88DD-DFAC5AA3E68B}"/>
                  </a:ext>
                </a:extLst>
              </p:cNvPr>
              <p:cNvSpPr txBox="1"/>
              <p:nvPr/>
            </p:nvSpPr>
            <p:spPr>
              <a:xfrm>
                <a:off x="5345919" y="3858824"/>
                <a:ext cx="1678152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sz="3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s-MX" sz="3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MX" sz="3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s-MX" sz="3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MX" sz="3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s-MX" sz="36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6" name="CuadroTexto 5">
                <a:extLst>
                  <a:ext uri="{FF2B5EF4-FFF2-40B4-BE49-F238E27FC236}">
                    <a16:creationId xmlns:a16="http://schemas.microsoft.com/office/drawing/2014/main" id="{48F27EB6-7BD8-82AD-88DD-DFAC5AA3E6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5919" y="3858824"/>
                <a:ext cx="1678152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74456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" grpId="0"/>
      <p:bldP spid="3" grpId="0"/>
      <p:bldP spid="5" grpId="0"/>
      <p:bldP spid="6" grpId="0"/>
    </p:bld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1280159" y="466343"/>
            <a:ext cx="9817807" cy="1362113"/>
          </a:xfrm>
        </p:spPr>
        <p:txBody>
          <a:bodyPr rtlCol="0" anchor="ctr">
            <a:normAutofit/>
          </a:bodyPr>
          <a:lstStyle/>
          <a:p>
            <a:pPr rtl="0"/>
            <a:r>
              <a:rPr lang="es-MX" sz="4800" dirty="0">
                <a:solidFill>
                  <a:schemeClr val="bg2"/>
                </a:solidFill>
              </a:rPr>
              <a:t>Ejercicio de flujo y gasto</a:t>
            </a:r>
          </a:p>
        </p:txBody>
      </p:sp>
      <p:sp>
        <p:nvSpPr>
          <p:cNvPr id="2" name="Marcador de contenido 2">
            <a:extLst>
              <a:ext uri="{FF2B5EF4-FFF2-40B4-BE49-F238E27FC236}">
                <a16:creationId xmlns:a16="http://schemas.microsoft.com/office/drawing/2014/main" id="{D2856D78-5A9E-7DDF-89CE-54D3DBCA70C1}"/>
              </a:ext>
            </a:extLst>
          </p:cNvPr>
          <p:cNvSpPr txBox="1">
            <a:spLocks/>
          </p:cNvSpPr>
          <p:nvPr/>
        </p:nvSpPr>
        <p:spPr>
          <a:xfrm>
            <a:off x="610964" y="2162558"/>
            <a:ext cx="3001665" cy="110780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tx2"/>
              </a:buClr>
              <a:buNone/>
            </a:pPr>
            <a:r>
              <a:rPr lang="es-MX" sz="3600" b="1" dirty="0">
                <a:solidFill>
                  <a:srgbClr val="FF0000"/>
                </a:solidFill>
              </a:rPr>
              <a:t>Sustituciones: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uadroTexto 2">
                <a:extLst>
                  <a:ext uri="{FF2B5EF4-FFF2-40B4-BE49-F238E27FC236}">
                    <a16:creationId xmlns:a16="http://schemas.microsoft.com/office/drawing/2014/main" id="{882508D1-030F-881C-9639-03229AFFD646}"/>
                  </a:ext>
                </a:extLst>
              </p:cNvPr>
              <p:cNvSpPr txBox="1"/>
              <p:nvPr/>
            </p:nvSpPr>
            <p:spPr>
              <a:xfrm>
                <a:off x="492799" y="4924263"/>
                <a:ext cx="7980326" cy="12559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s-MX" sz="3600" b="0" i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Flujo</m:t>
                      </m:r>
                      <m:r>
                        <a:rPr lang="es-MX" sz="3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MX" sz="36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2.12 </m:t>
                          </m:r>
                          <m:r>
                            <a:rPr lang="es-MX" sz="36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s-MX" sz="36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s-MX" sz="36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MX" sz="36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es-MX" sz="36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−3</m:t>
                              </m:r>
                            </m:sup>
                          </m:sSup>
                          <m:r>
                            <a:rPr lang="es-MX" sz="36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f>
                            <m:fPr>
                              <m:ctrlPr>
                                <a:rPr lang="es-MX" sz="36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s-MX" sz="360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s-MX" sz="360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p>
                                  <m:r>
                                    <a:rPr lang="es-MX" sz="360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s-MX" sz="36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den>
                          </m:f>
                          <m:r>
                            <m:rPr>
                              <m:nor/>
                            </m:rPr>
                            <a:rPr lang="es-MX" sz="3600" dirty="0">
                              <a:solidFill>
                                <a:schemeClr val="tx2"/>
                              </a:solidFill>
                            </a:rPr>
                            <m:t> </m:t>
                          </m:r>
                        </m:e>
                      </m:d>
                      <m:d>
                        <m:dPr>
                          <m:ctrlP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s-MX" sz="36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MX" sz="36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es-MX" sz="36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f>
                            <m:fPr>
                              <m:ctrlPr>
                                <a:rPr lang="es-MX" sz="36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nor/>
                                </m:rPr>
                                <a:rPr lang="es-MX" sz="3600" b="0" i="0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kg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s-MX" sz="3600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s-MX" sz="3600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p>
                                  <m:r>
                                    <a:rPr lang="es-MX" sz="3600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r>
                        <a:rPr lang="es-MX" sz="3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s-MX" sz="36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3" name="CuadroTexto 2">
                <a:extLst>
                  <a:ext uri="{FF2B5EF4-FFF2-40B4-BE49-F238E27FC236}">
                    <a16:creationId xmlns:a16="http://schemas.microsoft.com/office/drawing/2014/main" id="{882508D1-030F-881C-9639-03229AFFD6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799" y="4924263"/>
                <a:ext cx="7980326" cy="125592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91286AC1-10A9-AF7C-BB4B-AFE7A2E330E3}"/>
                  </a:ext>
                </a:extLst>
              </p:cNvPr>
              <p:cNvSpPr txBox="1"/>
              <p:nvPr/>
            </p:nvSpPr>
            <p:spPr>
              <a:xfrm>
                <a:off x="610964" y="3050470"/>
                <a:ext cx="3848682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sz="3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s-MX" sz="3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MX" sz="3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s-MX" sz="3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s-MX" sz="36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MX" sz="36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0.0015 </m:t>
                              </m:r>
                              <m:r>
                                <a:rPr lang="es-MX" sz="36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e>
                          </m:d>
                        </m:e>
                        <m:sup>
                          <m: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s-MX" sz="36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91286AC1-10A9-AF7C-BB4B-AFE7A2E330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964" y="3050470"/>
                <a:ext cx="3848682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uadroTexto 5">
                <a:extLst>
                  <a:ext uri="{FF2B5EF4-FFF2-40B4-BE49-F238E27FC236}">
                    <a16:creationId xmlns:a16="http://schemas.microsoft.com/office/drawing/2014/main" id="{48F27EB6-7BD8-82AD-88DD-DFAC5AA3E68B}"/>
                  </a:ext>
                </a:extLst>
              </p:cNvPr>
              <p:cNvSpPr txBox="1"/>
              <p:nvPr/>
            </p:nvSpPr>
            <p:spPr>
              <a:xfrm>
                <a:off x="5559475" y="2162558"/>
                <a:ext cx="5755678" cy="9490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sz="3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s-MX" sz="3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MX" sz="36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7.06 </m:t>
                          </m:r>
                          <m:r>
                            <a:rPr lang="es-MX" sz="36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s-MX" sz="36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s-MX" sz="36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MX" sz="36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es-MX" sz="36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−4</m:t>
                              </m:r>
                            </m:sup>
                          </m:sSup>
                          <m:r>
                            <a:rPr lang="es-MX" sz="36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s-MX" sz="36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MX" sz="36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s-MX" sz="36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d>
                        <m:dPr>
                          <m:ctrlP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3 </m:t>
                          </m:r>
                          <m:f>
                            <m:fPr>
                              <m:ctrlPr>
                                <a:rPr lang="es-MX" sz="36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s-MX" sz="36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num>
                            <m:den>
                              <m:r>
                                <a:rPr lang="es-MX" sz="36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s-MX" sz="36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6" name="CuadroTexto 5">
                <a:extLst>
                  <a:ext uri="{FF2B5EF4-FFF2-40B4-BE49-F238E27FC236}">
                    <a16:creationId xmlns:a16="http://schemas.microsoft.com/office/drawing/2014/main" id="{48F27EB6-7BD8-82AD-88DD-DFAC5AA3E6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9475" y="2162558"/>
                <a:ext cx="5755678" cy="94904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0A11A3F8-5773-6BD7-36AD-E38343D7A238}"/>
                  </a:ext>
                </a:extLst>
              </p:cNvPr>
              <p:cNvSpPr txBox="1"/>
              <p:nvPr/>
            </p:nvSpPr>
            <p:spPr>
              <a:xfrm>
                <a:off x="610964" y="4019685"/>
                <a:ext cx="4001673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sz="3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s-MX" sz="3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=7.06 </m:t>
                      </m:r>
                      <m:r>
                        <a:rPr lang="es-MX" sz="3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s-MX" sz="3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−4</m:t>
                          </m:r>
                        </m:sup>
                      </m:sSup>
                      <m:r>
                        <a:rPr lang="es-MX" sz="3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s-MX" sz="36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0A11A3F8-5773-6BD7-36AD-E38343D7A2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964" y="4019685"/>
                <a:ext cx="4001673" cy="5539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EB38B016-7FDA-F5F0-7BAA-90E26903B21A}"/>
                  </a:ext>
                </a:extLst>
              </p:cNvPr>
              <p:cNvSpPr txBox="1"/>
              <p:nvPr/>
            </p:nvSpPr>
            <p:spPr>
              <a:xfrm>
                <a:off x="5559475" y="3445702"/>
                <a:ext cx="4092787" cy="11118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sz="3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s-MX" sz="3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=2.12 </m:t>
                      </m:r>
                      <m:r>
                        <a:rPr lang="es-MX" sz="36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s-MX" sz="36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s-MX" sz="36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MX" sz="36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s-MX" sz="36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s-MX" sz="3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s-MX" sz="36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MX" sz="36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s-MX" sz="36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num>
                        <m:den>
                          <m: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</m:oMath>
                  </m:oMathPara>
                </a14:m>
                <a:endParaRPr lang="es-MX" sz="36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EB38B016-7FDA-F5F0-7BAA-90E26903B2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9475" y="3445702"/>
                <a:ext cx="4092787" cy="111184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971DF032-0C65-A41D-6C78-9F742B033918}"/>
                  </a:ext>
                </a:extLst>
              </p:cNvPr>
              <p:cNvSpPr txBox="1"/>
              <p:nvPr/>
            </p:nvSpPr>
            <p:spPr>
              <a:xfrm>
                <a:off x="8591170" y="4924263"/>
                <a:ext cx="1649298" cy="10520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sz="3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2.12</m:t>
                      </m:r>
                      <m:f>
                        <m:fPr>
                          <m:ctrlPr>
                            <a:rPr lang="es-MX" sz="36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s-MX" sz="360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kg</m:t>
                          </m:r>
                        </m:num>
                        <m:den>
                          <m:sSup>
                            <m:sSupPr>
                              <m:ctrlPr>
                                <a:rPr lang="es-MX" sz="36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MX" sz="36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s-MX" sz="36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s-MX" sz="36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971DF032-0C65-A41D-6C78-9F742B0339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1170" y="4924263"/>
                <a:ext cx="1649298" cy="105201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73545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5" grpId="0"/>
      <p:bldP spid="6" grpId="0"/>
      <p:bldP spid="7" grpId="0"/>
      <p:bldP spid="8" grpId="0"/>
      <p:bldP spid="9" grpId="0"/>
    </p:bld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9EA955-F4D0-1336-24A0-52D609729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Ecuación de continuidad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8776E3E-EC1D-AF97-520B-D7C9D9DCA0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191110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1280159" y="466343"/>
            <a:ext cx="9817807" cy="1362113"/>
          </a:xfrm>
        </p:spPr>
        <p:txBody>
          <a:bodyPr rtlCol="0" anchor="ctr">
            <a:normAutofit/>
          </a:bodyPr>
          <a:lstStyle/>
          <a:p>
            <a:pPr rtl="0"/>
            <a:r>
              <a:rPr lang="es-MX" sz="4800" dirty="0">
                <a:solidFill>
                  <a:schemeClr val="bg2"/>
                </a:solidFill>
              </a:rPr>
              <a:t>Ecuación de continuidad</a:t>
            </a:r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A523D8AB-5ED8-B77C-CF1F-1DA581659C16}"/>
              </a:ext>
            </a:extLst>
          </p:cNvPr>
          <p:cNvSpPr txBox="1">
            <a:spLocks/>
          </p:cNvSpPr>
          <p:nvPr/>
        </p:nvSpPr>
        <p:spPr>
          <a:xfrm>
            <a:off x="356382" y="2232391"/>
            <a:ext cx="5228825" cy="33600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tx2"/>
              </a:buClr>
              <a:buNone/>
            </a:pPr>
            <a:r>
              <a:rPr lang="es-MX" sz="3600" dirty="0">
                <a:solidFill>
                  <a:schemeClr val="tx2"/>
                </a:solidFill>
              </a:rPr>
              <a:t>Cuando pasa agua o cualquier otro fluido por una tubería como la que se muestra en la figura, donde los diámetros son diferentes.</a:t>
            </a:r>
          </a:p>
        </p:txBody>
      </p:sp>
      <p:grpSp>
        <p:nvGrpSpPr>
          <p:cNvPr id="10" name="Grupo 9">
            <a:extLst>
              <a:ext uri="{FF2B5EF4-FFF2-40B4-BE49-F238E27FC236}">
                <a16:creationId xmlns:a16="http://schemas.microsoft.com/office/drawing/2014/main" id="{3E8B9423-FCDD-0EAC-4B12-1438736BDEA2}"/>
              </a:ext>
            </a:extLst>
          </p:cNvPr>
          <p:cNvGrpSpPr/>
          <p:nvPr/>
        </p:nvGrpSpPr>
        <p:grpSpPr>
          <a:xfrm>
            <a:off x="6096000" y="3237875"/>
            <a:ext cx="5001966" cy="674558"/>
            <a:chOff x="6096000" y="3237875"/>
            <a:chExt cx="5001966" cy="674558"/>
          </a:xfrm>
        </p:grpSpPr>
        <p:cxnSp>
          <p:nvCxnSpPr>
            <p:cNvPr id="3" name="Conector recto 2">
              <a:extLst>
                <a:ext uri="{FF2B5EF4-FFF2-40B4-BE49-F238E27FC236}">
                  <a16:creationId xmlns:a16="http://schemas.microsoft.com/office/drawing/2014/main" id="{A390B996-D91C-4140-04C8-4455A3EFF33D}"/>
                </a:ext>
              </a:extLst>
            </p:cNvPr>
            <p:cNvCxnSpPr/>
            <p:nvPr/>
          </p:nvCxnSpPr>
          <p:spPr>
            <a:xfrm>
              <a:off x="6096000" y="3237875"/>
              <a:ext cx="1893757" cy="0"/>
            </a:xfrm>
            <a:prstGeom prst="line">
              <a:avLst/>
            </a:prstGeom>
            <a:ln w="254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Conector recto 5">
              <a:extLst>
                <a:ext uri="{FF2B5EF4-FFF2-40B4-BE49-F238E27FC236}">
                  <a16:creationId xmlns:a16="http://schemas.microsoft.com/office/drawing/2014/main" id="{3C1C11B9-6DF1-7432-C9DD-A91EF7F84623}"/>
                </a:ext>
              </a:extLst>
            </p:cNvPr>
            <p:cNvCxnSpPr/>
            <p:nvPr/>
          </p:nvCxnSpPr>
          <p:spPr>
            <a:xfrm>
              <a:off x="7989757" y="3252866"/>
              <a:ext cx="659568" cy="659567"/>
            </a:xfrm>
            <a:prstGeom prst="line">
              <a:avLst/>
            </a:prstGeom>
            <a:ln w="254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Conector recto 7">
              <a:extLst>
                <a:ext uri="{FF2B5EF4-FFF2-40B4-BE49-F238E27FC236}">
                  <a16:creationId xmlns:a16="http://schemas.microsoft.com/office/drawing/2014/main" id="{BC97D34A-6632-8298-FE3E-AEE41A48C5B1}"/>
                </a:ext>
              </a:extLst>
            </p:cNvPr>
            <p:cNvCxnSpPr/>
            <p:nvPr/>
          </p:nvCxnSpPr>
          <p:spPr>
            <a:xfrm>
              <a:off x="8649325" y="3912432"/>
              <a:ext cx="2448641" cy="0"/>
            </a:xfrm>
            <a:prstGeom prst="line">
              <a:avLst/>
            </a:prstGeom>
            <a:ln w="254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upo 10">
            <a:extLst>
              <a:ext uri="{FF2B5EF4-FFF2-40B4-BE49-F238E27FC236}">
                <a16:creationId xmlns:a16="http://schemas.microsoft.com/office/drawing/2014/main" id="{D67F954E-B9E1-2DA6-811F-CF05A8BA2461}"/>
              </a:ext>
            </a:extLst>
          </p:cNvPr>
          <p:cNvGrpSpPr/>
          <p:nvPr/>
        </p:nvGrpSpPr>
        <p:grpSpPr>
          <a:xfrm flipV="1">
            <a:off x="6096000" y="4571999"/>
            <a:ext cx="5001966" cy="674558"/>
            <a:chOff x="6096000" y="3237875"/>
            <a:chExt cx="5001966" cy="674558"/>
          </a:xfrm>
        </p:grpSpPr>
        <p:cxnSp>
          <p:nvCxnSpPr>
            <p:cNvPr id="12" name="Conector recto 11">
              <a:extLst>
                <a:ext uri="{FF2B5EF4-FFF2-40B4-BE49-F238E27FC236}">
                  <a16:creationId xmlns:a16="http://schemas.microsoft.com/office/drawing/2014/main" id="{AEB3D233-4B68-99C8-0169-A4B20E771C21}"/>
                </a:ext>
              </a:extLst>
            </p:cNvPr>
            <p:cNvCxnSpPr/>
            <p:nvPr/>
          </p:nvCxnSpPr>
          <p:spPr>
            <a:xfrm>
              <a:off x="6096000" y="3237875"/>
              <a:ext cx="1893757" cy="0"/>
            </a:xfrm>
            <a:prstGeom prst="line">
              <a:avLst/>
            </a:prstGeom>
            <a:ln w="254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ector recto 13">
              <a:extLst>
                <a:ext uri="{FF2B5EF4-FFF2-40B4-BE49-F238E27FC236}">
                  <a16:creationId xmlns:a16="http://schemas.microsoft.com/office/drawing/2014/main" id="{2CD89696-91D0-9A9E-3928-52635A93332B}"/>
                </a:ext>
              </a:extLst>
            </p:cNvPr>
            <p:cNvCxnSpPr/>
            <p:nvPr/>
          </p:nvCxnSpPr>
          <p:spPr>
            <a:xfrm>
              <a:off x="7989757" y="3252866"/>
              <a:ext cx="659568" cy="659567"/>
            </a:xfrm>
            <a:prstGeom prst="line">
              <a:avLst/>
            </a:prstGeom>
            <a:ln w="254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ector recto 14">
              <a:extLst>
                <a:ext uri="{FF2B5EF4-FFF2-40B4-BE49-F238E27FC236}">
                  <a16:creationId xmlns:a16="http://schemas.microsoft.com/office/drawing/2014/main" id="{9F2625A8-5A6B-F8E6-631D-78D08CB05E55}"/>
                </a:ext>
              </a:extLst>
            </p:cNvPr>
            <p:cNvCxnSpPr/>
            <p:nvPr/>
          </p:nvCxnSpPr>
          <p:spPr>
            <a:xfrm>
              <a:off x="8649325" y="3912432"/>
              <a:ext cx="2448641" cy="0"/>
            </a:xfrm>
            <a:prstGeom prst="line">
              <a:avLst/>
            </a:prstGeom>
            <a:ln w="254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Cilindro 16">
            <a:extLst>
              <a:ext uri="{FF2B5EF4-FFF2-40B4-BE49-F238E27FC236}">
                <a16:creationId xmlns:a16="http://schemas.microsoft.com/office/drawing/2014/main" id="{71F1D5F4-F1B5-6946-9231-ECDCD95AC22E}"/>
              </a:ext>
            </a:extLst>
          </p:cNvPr>
          <p:cNvSpPr/>
          <p:nvPr/>
        </p:nvSpPr>
        <p:spPr>
          <a:xfrm rot="16200000">
            <a:off x="5917624" y="3634117"/>
            <a:ext cx="2010673" cy="1184225"/>
          </a:xfrm>
          <a:prstGeom prst="can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8" name="Cilindro 17">
            <a:extLst>
              <a:ext uri="{FF2B5EF4-FFF2-40B4-BE49-F238E27FC236}">
                <a16:creationId xmlns:a16="http://schemas.microsoft.com/office/drawing/2014/main" id="{AC023142-4DA6-B02F-BF38-25D931D9EA98}"/>
              </a:ext>
            </a:extLst>
          </p:cNvPr>
          <p:cNvSpPr/>
          <p:nvPr/>
        </p:nvSpPr>
        <p:spPr>
          <a:xfrm rot="16200000">
            <a:off x="9811067" y="3650102"/>
            <a:ext cx="659566" cy="1184225"/>
          </a:xfrm>
          <a:prstGeom prst="can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CD9331C4-5AF4-C6C1-0C84-825760C5DAE3}"/>
              </a:ext>
            </a:extLst>
          </p:cNvPr>
          <p:cNvSpPr txBox="1"/>
          <p:nvPr/>
        </p:nvSpPr>
        <p:spPr>
          <a:xfrm>
            <a:off x="5951370" y="2413165"/>
            <a:ext cx="5613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3200" dirty="0">
                <a:solidFill>
                  <a:schemeClr val="tx2"/>
                </a:solidFill>
              </a:rPr>
              <a:t>A</a:t>
            </a:r>
            <a:r>
              <a:rPr lang="es-MX" sz="3200" baseline="-25000" dirty="0">
                <a:solidFill>
                  <a:schemeClr val="tx2"/>
                </a:solidFill>
              </a:rPr>
              <a:t>1</a:t>
            </a:r>
            <a:endParaRPr lang="es-MX" baseline="-25000" dirty="0">
              <a:solidFill>
                <a:schemeClr val="tx2"/>
              </a:solidFill>
            </a:endParaRP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E60CD1C1-AA8D-7D84-455F-628C962A43D3}"/>
              </a:ext>
            </a:extLst>
          </p:cNvPr>
          <p:cNvSpPr txBox="1"/>
          <p:nvPr/>
        </p:nvSpPr>
        <p:spPr>
          <a:xfrm>
            <a:off x="9268051" y="3223149"/>
            <a:ext cx="5613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3200" dirty="0">
                <a:solidFill>
                  <a:schemeClr val="tx2"/>
                </a:solidFill>
              </a:rPr>
              <a:t>A</a:t>
            </a:r>
            <a:r>
              <a:rPr lang="es-MX" sz="3200" baseline="-25000" dirty="0">
                <a:solidFill>
                  <a:schemeClr val="tx2"/>
                </a:solidFill>
              </a:rPr>
              <a:t>2</a:t>
            </a:r>
            <a:endParaRPr lang="es-MX" baseline="-25000" dirty="0">
              <a:solidFill>
                <a:schemeClr val="tx2"/>
              </a:solidFill>
            </a:endParaRPr>
          </a:p>
        </p:txBody>
      </p:sp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43E1A143-BD31-8E05-7021-11FBDD39D26E}"/>
              </a:ext>
            </a:extLst>
          </p:cNvPr>
          <p:cNvCxnSpPr/>
          <p:nvPr/>
        </p:nvCxnSpPr>
        <p:spPr>
          <a:xfrm>
            <a:off x="5966600" y="3582649"/>
            <a:ext cx="2023157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cto 23">
            <a:extLst>
              <a:ext uri="{FF2B5EF4-FFF2-40B4-BE49-F238E27FC236}">
                <a16:creationId xmlns:a16="http://schemas.microsoft.com/office/drawing/2014/main" id="{5198339A-D2DB-B7E3-E377-462CF5FF9590}"/>
              </a:ext>
            </a:extLst>
          </p:cNvPr>
          <p:cNvCxnSpPr/>
          <p:nvPr/>
        </p:nvCxnSpPr>
        <p:spPr>
          <a:xfrm>
            <a:off x="7989757" y="3582649"/>
            <a:ext cx="659568" cy="562551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cto de flecha 25">
            <a:extLst>
              <a:ext uri="{FF2B5EF4-FFF2-40B4-BE49-F238E27FC236}">
                <a16:creationId xmlns:a16="http://schemas.microsoft.com/office/drawing/2014/main" id="{DD8D1B95-21AA-3246-9D8C-45ABCC1EB77A}"/>
              </a:ext>
            </a:extLst>
          </p:cNvPr>
          <p:cNvCxnSpPr>
            <a:cxnSpLocks/>
          </p:cNvCxnSpPr>
          <p:nvPr/>
        </p:nvCxnSpPr>
        <p:spPr>
          <a:xfrm>
            <a:off x="8634335" y="4152246"/>
            <a:ext cx="2421161" cy="2711"/>
          </a:xfrm>
          <a:prstGeom prst="straightConnector1">
            <a:avLst/>
          </a:prstGeom>
          <a:ln w="190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cto de flecha 29">
            <a:extLst>
              <a:ext uri="{FF2B5EF4-FFF2-40B4-BE49-F238E27FC236}">
                <a16:creationId xmlns:a16="http://schemas.microsoft.com/office/drawing/2014/main" id="{F3914F11-2599-3E26-FB3D-706184C22C1B}"/>
              </a:ext>
            </a:extLst>
          </p:cNvPr>
          <p:cNvCxnSpPr>
            <a:cxnSpLocks/>
          </p:cNvCxnSpPr>
          <p:nvPr/>
        </p:nvCxnSpPr>
        <p:spPr>
          <a:xfrm>
            <a:off x="5861153" y="4312025"/>
            <a:ext cx="2458388" cy="17450"/>
          </a:xfrm>
          <a:prstGeom prst="straightConnector1">
            <a:avLst/>
          </a:prstGeom>
          <a:ln w="190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ctor recto 32">
            <a:extLst>
              <a:ext uri="{FF2B5EF4-FFF2-40B4-BE49-F238E27FC236}">
                <a16:creationId xmlns:a16="http://schemas.microsoft.com/office/drawing/2014/main" id="{F12F9154-B189-51F5-8AFA-ED5DA786DEA5}"/>
              </a:ext>
            </a:extLst>
          </p:cNvPr>
          <p:cNvCxnSpPr/>
          <p:nvPr/>
        </p:nvCxnSpPr>
        <p:spPr>
          <a:xfrm>
            <a:off x="5839183" y="5009211"/>
            <a:ext cx="2023157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cto 33">
            <a:extLst>
              <a:ext uri="{FF2B5EF4-FFF2-40B4-BE49-F238E27FC236}">
                <a16:creationId xmlns:a16="http://schemas.microsoft.com/office/drawing/2014/main" id="{8D792725-9D6B-9FA3-C1A6-F50727280C60}"/>
              </a:ext>
            </a:extLst>
          </p:cNvPr>
          <p:cNvCxnSpPr>
            <a:cxnSpLocks/>
          </p:cNvCxnSpPr>
          <p:nvPr/>
        </p:nvCxnSpPr>
        <p:spPr>
          <a:xfrm flipV="1">
            <a:off x="7862340" y="4439164"/>
            <a:ext cx="659568" cy="562551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cto de flecha 34">
            <a:extLst>
              <a:ext uri="{FF2B5EF4-FFF2-40B4-BE49-F238E27FC236}">
                <a16:creationId xmlns:a16="http://schemas.microsoft.com/office/drawing/2014/main" id="{B9257E8D-CC33-85C1-5EB5-1C5C92D1298B}"/>
              </a:ext>
            </a:extLst>
          </p:cNvPr>
          <p:cNvCxnSpPr>
            <a:cxnSpLocks/>
          </p:cNvCxnSpPr>
          <p:nvPr/>
        </p:nvCxnSpPr>
        <p:spPr>
          <a:xfrm>
            <a:off x="8521908" y="4424173"/>
            <a:ext cx="2576058" cy="0"/>
          </a:xfrm>
          <a:prstGeom prst="straightConnector1">
            <a:avLst/>
          </a:prstGeom>
          <a:ln w="190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CuadroTexto 36">
            <a:extLst>
              <a:ext uri="{FF2B5EF4-FFF2-40B4-BE49-F238E27FC236}">
                <a16:creationId xmlns:a16="http://schemas.microsoft.com/office/drawing/2014/main" id="{A96774FC-94C9-18DF-3460-993C51EDDADE}"/>
              </a:ext>
            </a:extLst>
          </p:cNvPr>
          <p:cNvSpPr txBox="1"/>
          <p:nvPr/>
        </p:nvSpPr>
        <p:spPr>
          <a:xfrm>
            <a:off x="11205401" y="3949826"/>
            <a:ext cx="5100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3200" dirty="0">
                <a:solidFill>
                  <a:schemeClr val="tx2"/>
                </a:solidFill>
              </a:rPr>
              <a:t>v</a:t>
            </a:r>
            <a:r>
              <a:rPr lang="es-MX" sz="3200" baseline="-25000" dirty="0">
                <a:solidFill>
                  <a:schemeClr val="tx2"/>
                </a:solidFill>
              </a:rPr>
              <a:t>2</a:t>
            </a:r>
            <a:endParaRPr lang="es-MX" baseline="-25000" dirty="0">
              <a:solidFill>
                <a:schemeClr val="tx2"/>
              </a:solidFill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C69AA793-2C9F-BB4F-D906-D879572FD920}"/>
              </a:ext>
            </a:extLst>
          </p:cNvPr>
          <p:cNvSpPr txBox="1"/>
          <p:nvPr/>
        </p:nvSpPr>
        <p:spPr>
          <a:xfrm>
            <a:off x="5829136" y="3669749"/>
            <a:ext cx="5100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3200" dirty="0">
                <a:solidFill>
                  <a:schemeClr val="tx2"/>
                </a:solidFill>
              </a:rPr>
              <a:t>v</a:t>
            </a:r>
            <a:r>
              <a:rPr lang="es-MX" sz="3200" baseline="-25000" dirty="0">
                <a:solidFill>
                  <a:schemeClr val="tx2"/>
                </a:solidFill>
              </a:rPr>
              <a:t>1</a:t>
            </a:r>
            <a:endParaRPr lang="es-MX" baseline="-25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9122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es-MX" sz="4800" dirty="0"/>
              <a:t>¿Cómo estudiar los fluidos?</a:t>
            </a:r>
          </a:p>
        </p:txBody>
      </p:sp>
      <p:sp>
        <p:nvSpPr>
          <p:cNvPr id="14" name="Marcador de contenido 2"/>
          <p:cNvSpPr>
            <a:spLocks noGrp="1"/>
          </p:cNvSpPr>
          <p:nvPr>
            <p:ph idx="1"/>
          </p:nvPr>
        </p:nvSpPr>
        <p:spPr>
          <a:xfrm>
            <a:off x="1162173" y="2184577"/>
            <a:ext cx="9628632" cy="4473526"/>
          </a:xfrm>
        </p:spPr>
        <p:txBody>
          <a:bodyPr rtlCol="0">
            <a:normAutofit/>
          </a:bodyPr>
          <a:lstStyle/>
          <a:p>
            <a:pPr marL="0" indent="0">
              <a:buNone/>
            </a:pPr>
            <a:r>
              <a:rPr lang="es-MX" sz="3600" dirty="0">
                <a:solidFill>
                  <a:schemeClr val="tx2"/>
                </a:solidFill>
                <a:latin typeface="Söhne"/>
              </a:rPr>
              <a:t>La hidráulica es una rama de la física (y de la ingeniería) que se ocupa del estudio de los fluidos, especialmente en lo que respecta a su comportamiento y aplicación en sistemas de transmisión de energía y control.</a:t>
            </a:r>
            <a:endParaRPr lang="es-MX" sz="36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8455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1280159" y="466343"/>
            <a:ext cx="9817807" cy="1362113"/>
          </a:xfrm>
        </p:spPr>
        <p:txBody>
          <a:bodyPr rtlCol="0" anchor="ctr">
            <a:normAutofit/>
          </a:bodyPr>
          <a:lstStyle/>
          <a:p>
            <a:pPr rtl="0"/>
            <a:r>
              <a:rPr lang="es-MX" sz="4800" dirty="0">
                <a:solidFill>
                  <a:schemeClr val="bg2"/>
                </a:solidFill>
              </a:rPr>
              <a:t>Ecuación de continuidad</a:t>
            </a:r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A523D8AB-5ED8-B77C-CF1F-1DA581659C16}"/>
              </a:ext>
            </a:extLst>
          </p:cNvPr>
          <p:cNvSpPr txBox="1">
            <a:spLocks/>
          </p:cNvSpPr>
          <p:nvPr/>
        </p:nvSpPr>
        <p:spPr>
          <a:xfrm>
            <a:off x="356382" y="2232391"/>
            <a:ext cx="5228825" cy="33600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tx2"/>
              </a:buClr>
              <a:buNone/>
            </a:pPr>
            <a:r>
              <a:rPr lang="es-MX" sz="3600" dirty="0">
                <a:solidFill>
                  <a:schemeClr val="tx2"/>
                </a:solidFill>
              </a:rPr>
              <a:t>El volumen del fluido que entra por un extremo </a:t>
            </a:r>
            <a:r>
              <a:rPr lang="es-MX" sz="3600" b="1" dirty="0">
                <a:solidFill>
                  <a:srgbClr val="FF0000"/>
                </a:solidFill>
              </a:rPr>
              <a:t>debe que ser igual</a:t>
            </a:r>
            <a:r>
              <a:rPr lang="es-MX" sz="3600" dirty="0">
                <a:solidFill>
                  <a:schemeClr val="tx2"/>
                </a:solidFill>
              </a:rPr>
              <a:t> al volumen del fluido que sale por el otro extremo.</a:t>
            </a:r>
          </a:p>
        </p:txBody>
      </p:sp>
      <p:grpSp>
        <p:nvGrpSpPr>
          <p:cNvPr id="10" name="Grupo 9">
            <a:extLst>
              <a:ext uri="{FF2B5EF4-FFF2-40B4-BE49-F238E27FC236}">
                <a16:creationId xmlns:a16="http://schemas.microsoft.com/office/drawing/2014/main" id="{3E8B9423-FCDD-0EAC-4B12-1438736BDEA2}"/>
              </a:ext>
            </a:extLst>
          </p:cNvPr>
          <p:cNvGrpSpPr/>
          <p:nvPr/>
        </p:nvGrpSpPr>
        <p:grpSpPr>
          <a:xfrm>
            <a:off x="6096000" y="3237875"/>
            <a:ext cx="5001966" cy="674558"/>
            <a:chOff x="6096000" y="3237875"/>
            <a:chExt cx="5001966" cy="674558"/>
          </a:xfrm>
        </p:grpSpPr>
        <p:cxnSp>
          <p:nvCxnSpPr>
            <p:cNvPr id="3" name="Conector recto 2">
              <a:extLst>
                <a:ext uri="{FF2B5EF4-FFF2-40B4-BE49-F238E27FC236}">
                  <a16:creationId xmlns:a16="http://schemas.microsoft.com/office/drawing/2014/main" id="{A390B996-D91C-4140-04C8-4455A3EFF33D}"/>
                </a:ext>
              </a:extLst>
            </p:cNvPr>
            <p:cNvCxnSpPr/>
            <p:nvPr/>
          </p:nvCxnSpPr>
          <p:spPr>
            <a:xfrm>
              <a:off x="6096000" y="3237875"/>
              <a:ext cx="1893757" cy="0"/>
            </a:xfrm>
            <a:prstGeom prst="line">
              <a:avLst/>
            </a:prstGeom>
            <a:ln w="254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Conector recto 5">
              <a:extLst>
                <a:ext uri="{FF2B5EF4-FFF2-40B4-BE49-F238E27FC236}">
                  <a16:creationId xmlns:a16="http://schemas.microsoft.com/office/drawing/2014/main" id="{3C1C11B9-6DF1-7432-C9DD-A91EF7F84623}"/>
                </a:ext>
              </a:extLst>
            </p:cNvPr>
            <p:cNvCxnSpPr/>
            <p:nvPr/>
          </p:nvCxnSpPr>
          <p:spPr>
            <a:xfrm>
              <a:off x="7989757" y="3252866"/>
              <a:ext cx="659568" cy="659567"/>
            </a:xfrm>
            <a:prstGeom prst="line">
              <a:avLst/>
            </a:prstGeom>
            <a:ln w="254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Conector recto 7">
              <a:extLst>
                <a:ext uri="{FF2B5EF4-FFF2-40B4-BE49-F238E27FC236}">
                  <a16:creationId xmlns:a16="http://schemas.microsoft.com/office/drawing/2014/main" id="{BC97D34A-6632-8298-FE3E-AEE41A48C5B1}"/>
                </a:ext>
              </a:extLst>
            </p:cNvPr>
            <p:cNvCxnSpPr/>
            <p:nvPr/>
          </p:nvCxnSpPr>
          <p:spPr>
            <a:xfrm>
              <a:off x="8649325" y="3912432"/>
              <a:ext cx="2448641" cy="0"/>
            </a:xfrm>
            <a:prstGeom prst="line">
              <a:avLst/>
            </a:prstGeom>
            <a:ln w="254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upo 10">
            <a:extLst>
              <a:ext uri="{FF2B5EF4-FFF2-40B4-BE49-F238E27FC236}">
                <a16:creationId xmlns:a16="http://schemas.microsoft.com/office/drawing/2014/main" id="{D67F954E-B9E1-2DA6-811F-CF05A8BA2461}"/>
              </a:ext>
            </a:extLst>
          </p:cNvPr>
          <p:cNvGrpSpPr/>
          <p:nvPr/>
        </p:nvGrpSpPr>
        <p:grpSpPr>
          <a:xfrm flipV="1">
            <a:off x="6096000" y="4571999"/>
            <a:ext cx="5001966" cy="674558"/>
            <a:chOff x="6096000" y="3237875"/>
            <a:chExt cx="5001966" cy="674558"/>
          </a:xfrm>
        </p:grpSpPr>
        <p:cxnSp>
          <p:nvCxnSpPr>
            <p:cNvPr id="12" name="Conector recto 11">
              <a:extLst>
                <a:ext uri="{FF2B5EF4-FFF2-40B4-BE49-F238E27FC236}">
                  <a16:creationId xmlns:a16="http://schemas.microsoft.com/office/drawing/2014/main" id="{AEB3D233-4B68-99C8-0169-A4B20E771C21}"/>
                </a:ext>
              </a:extLst>
            </p:cNvPr>
            <p:cNvCxnSpPr/>
            <p:nvPr/>
          </p:nvCxnSpPr>
          <p:spPr>
            <a:xfrm>
              <a:off x="6096000" y="3237875"/>
              <a:ext cx="1893757" cy="0"/>
            </a:xfrm>
            <a:prstGeom prst="line">
              <a:avLst/>
            </a:prstGeom>
            <a:ln w="254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ector recto 13">
              <a:extLst>
                <a:ext uri="{FF2B5EF4-FFF2-40B4-BE49-F238E27FC236}">
                  <a16:creationId xmlns:a16="http://schemas.microsoft.com/office/drawing/2014/main" id="{2CD89696-91D0-9A9E-3928-52635A93332B}"/>
                </a:ext>
              </a:extLst>
            </p:cNvPr>
            <p:cNvCxnSpPr/>
            <p:nvPr/>
          </p:nvCxnSpPr>
          <p:spPr>
            <a:xfrm>
              <a:off x="7989757" y="3252866"/>
              <a:ext cx="659568" cy="659567"/>
            </a:xfrm>
            <a:prstGeom prst="line">
              <a:avLst/>
            </a:prstGeom>
            <a:ln w="254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ector recto 14">
              <a:extLst>
                <a:ext uri="{FF2B5EF4-FFF2-40B4-BE49-F238E27FC236}">
                  <a16:creationId xmlns:a16="http://schemas.microsoft.com/office/drawing/2014/main" id="{9F2625A8-5A6B-F8E6-631D-78D08CB05E55}"/>
                </a:ext>
              </a:extLst>
            </p:cNvPr>
            <p:cNvCxnSpPr/>
            <p:nvPr/>
          </p:nvCxnSpPr>
          <p:spPr>
            <a:xfrm>
              <a:off x="8649325" y="3912432"/>
              <a:ext cx="2448641" cy="0"/>
            </a:xfrm>
            <a:prstGeom prst="line">
              <a:avLst/>
            </a:prstGeom>
            <a:ln w="254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Cilindro 16">
            <a:extLst>
              <a:ext uri="{FF2B5EF4-FFF2-40B4-BE49-F238E27FC236}">
                <a16:creationId xmlns:a16="http://schemas.microsoft.com/office/drawing/2014/main" id="{71F1D5F4-F1B5-6946-9231-ECDCD95AC22E}"/>
              </a:ext>
            </a:extLst>
          </p:cNvPr>
          <p:cNvSpPr/>
          <p:nvPr/>
        </p:nvSpPr>
        <p:spPr>
          <a:xfrm rot="16200000">
            <a:off x="5917624" y="3634117"/>
            <a:ext cx="2010673" cy="1184225"/>
          </a:xfrm>
          <a:prstGeom prst="can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8" name="Cilindro 17">
            <a:extLst>
              <a:ext uri="{FF2B5EF4-FFF2-40B4-BE49-F238E27FC236}">
                <a16:creationId xmlns:a16="http://schemas.microsoft.com/office/drawing/2014/main" id="{AC023142-4DA6-B02F-BF38-25D931D9EA98}"/>
              </a:ext>
            </a:extLst>
          </p:cNvPr>
          <p:cNvSpPr/>
          <p:nvPr/>
        </p:nvSpPr>
        <p:spPr>
          <a:xfrm rot="16200000">
            <a:off x="9811067" y="3650102"/>
            <a:ext cx="659566" cy="1184225"/>
          </a:xfrm>
          <a:prstGeom prst="can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CD9331C4-5AF4-C6C1-0C84-825760C5DAE3}"/>
              </a:ext>
            </a:extLst>
          </p:cNvPr>
          <p:cNvSpPr txBox="1"/>
          <p:nvPr/>
        </p:nvSpPr>
        <p:spPr>
          <a:xfrm>
            <a:off x="5951370" y="2413165"/>
            <a:ext cx="5613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3200" dirty="0">
                <a:solidFill>
                  <a:schemeClr val="tx2"/>
                </a:solidFill>
              </a:rPr>
              <a:t>A</a:t>
            </a:r>
            <a:r>
              <a:rPr lang="es-MX" sz="3200" baseline="-25000" dirty="0">
                <a:solidFill>
                  <a:schemeClr val="tx2"/>
                </a:solidFill>
              </a:rPr>
              <a:t>1</a:t>
            </a:r>
            <a:endParaRPr lang="es-MX" baseline="-25000" dirty="0">
              <a:solidFill>
                <a:schemeClr val="tx2"/>
              </a:solidFill>
            </a:endParaRP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E60CD1C1-AA8D-7D84-455F-628C962A43D3}"/>
              </a:ext>
            </a:extLst>
          </p:cNvPr>
          <p:cNvSpPr txBox="1"/>
          <p:nvPr/>
        </p:nvSpPr>
        <p:spPr>
          <a:xfrm>
            <a:off x="9268051" y="3223149"/>
            <a:ext cx="5613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3200" dirty="0">
                <a:solidFill>
                  <a:schemeClr val="tx2"/>
                </a:solidFill>
              </a:rPr>
              <a:t>A</a:t>
            </a:r>
            <a:r>
              <a:rPr lang="es-MX" sz="3200" baseline="-25000" dirty="0">
                <a:solidFill>
                  <a:schemeClr val="tx2"/>
                </a:solidFill>
              </a:rPr>
              <a:t>2</a:t>
            </a:r>
            <a:endParaRPr lang="es-MX" baseline="-25000" dirty="0">
              <a:solidFill>
                <a:schemeClr val="tx2"/>
              </a:solidFill>
            </a:endParaRPr>
          </a:p>
        </p:txBody>
      </p:sp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43E1A143-BD31-8E05-7021-11FBDD39D26E}"/>
              </a:ext>
            </a:extLst>
          </p:cNvPr>
          <p:cNvCxnSpPr/>
          <p:nvPr/>
        </p:nvCxnSpPr>
        <p:spPr>
          <a:xfrm>
            <a:off x="5966600" y="3582649"/>
            <a:ext cx="2023157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cto 23">
            <a:extLst>
              <a:ext uri="{FF2B5EF4-FFF2-40B4-BE49-F238E27FC236}">
                <a16:creationId xmlns:a16="http://schemas.microsoft.com/office/drawing/2014/main" id="{5198339A-D2DB-B7E3-E377-462CF5FF9590}"/>
              </a:ext>
            </a:extLst>
          </p:cNvPr>
          <p:cNvCxnSpPr/>
          <p:nvPr/>
        </p:nvCxnSpPr>
        <p:spPr>
          <a:xfrm>
            <a:off x="7989757" y="3582649"/>
            <a:ext cx="659568" cy="562551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cto de flecha 25">
            <a:extLst>
              <a:ext uri="{FF2B5EF4-FFF2-40B4-BE49-F238E27FC236}">
                <a16:creationId xmlns:a16="http://schemas.microsoft.com/office/drawing/2014/main" id="{DD8D1B95-21AA-3246-9D8C-45ABCC1EB77A}"/>
              </a:ext>
            </a:extLst>
          </p:cNvPr>
          <p:cNvCxnSpPr>
            <a:cxnSpLocks/>
          </p:cNvCxnSpPr>
          <p:nvPr/>
        </p:nvCxnSpPr>
        <p:spPr>
          <a:xfrm>
            <a:off x="8634335" y="4152246"/>
            <a:ext cx="2421161" cy="2711"/>
          </a:xfrm>
          <a:prstGeom prst="straightConnector1">
            <a:avLst/>
          </a:prstGeom>
          <a:ln w="190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cto de flecha 29">
            <a:extLst>
              <a:ext uri="{FF2B5EF4-FFF2-40B4-BE49-F238E27FC236}">
                <a16:creationId xmlns:a16="http://schemas.microsoft.com/office/drawing/2014/main" id="{F3914F11-2599-3E26-FB3D-706184C22C1B}"/>
              </a:ext>
            </a:extLst>
          </p:cNvPr>
          <p:cNvCxnSpPr>
            <a:cxnSpLocks/>
          </p:cNvCxnSpPr>
          <p:nvPr/>
        </p:nvCxnSpPr>
        <p:spPr>
          <a:xfrm>
            <a:off x="5861153" y="4312025"/>
            <a:ext cx="2458388" cy="17450"/>
          </a:xfrm>
          <a:prstGeom prst="straightConnector1">
            <a:avLst/>
          </a:prstGeom>
          <a:ln w="190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ctor recto 32">
            <a:extLst>
              <a:ext uri="{FF2B5EF4-FFF2-40B4-BE49-F238E27FC236}">
                <a16:creationId xmlns:a16="http://schemas.microsoft.com/office/drawing/2014/main" id="{F12F9154-B189-51F5-8AFA-ED5DA786DEA5}"/>
              </a:ext>
            </a:extLst>
          </p:cNvPr>
          <p:cNvCxnSpPr/>
          <p:nvPr/>
        </p:nvCxnSpPr>
        <p:spPr>
          <a:xfrm>
            <a:off x="5839183" y="5009211"/>
            <a:ext cx="2023157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cto 33">
            <a:extLst>
              <a:ext uri="{FF2B5EF4-FFF2-40B4-BE49-F238E27FC236}">
                <a16:creationId xmlns:a16="http://schemas.microsoft.com/office/drawing/2014/main" id="{8D792725-9D6B-9FA3-C1A6-F50727280C60}"/>
              </a:ext>
            </a:extLst>
          </p:cNvPr>
          <p:cNvCxnSpPr>
            <a:cxnSpLocks/>
          </p:cNvCxnSpPr>
          <p:nvPr/>
        </p:nvCxnSpPr>
        <p:spPr>
          <a:xfrm flipV="1">
            <a:off x="7862340" y="4439164"/>
            <a:ext cx="659568" cy="562551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cto de flecha 34">
            <a:extLst>
              <a:ext uri="{FF2B5EF4-FFF2-40B4-BE49-F238E27FC236}">
                <a16:creationId xmlns:a16="http://schemas.microsoft.com/office/drawing/2014/main" id="{B9257E8D-CC33-85C1-5EB5-1C5C92D1298B}"/>
              </a:ext>
            </a:extLst>
          </p:cNvPr>
          <p:cNvCxnSpPr>
            <a:cxnSpLocks/>
          </p:cNvCxnSpPr>
          <p:nvPr/>
        </p:nvCxnSpPr>
        <p:spPr>
          <a:xfrm>
            <a:off x="8521908" y="4424173"/>
            <a:ext cx="2576058" cy="0"/>
          </a:xfrm>
          <a:prstGeom prst="straightConnector1">
            <a:avLst/>
          </a:prstGeom>
          <a:ln w="190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CuadroTexto 36">
            <a:extLst>
              <a:ext uri="{FF2B5EF4-FFF2-40B4-BE49-F238E27FC236}">
                <a16:creationId xmlns:a16="http://schemas.microsoft.com/office/drawing/2014/main" id="{A96774FC-94C9-18DF-3460-993C51EDDADE}"/>
              </a:ext>
            </a:extLst>
          </p:cNvPr>
          <p:cNvSpPr txBox="1"/>
          <p:nvPr/>
        </p:nvSpPr>
        <p:spPr>
          <a:xfrm>
            <a:off x="11205401" y="3949826"/>
            <a:ext cx="5100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3200" dirty="0">
                <a:solidFill>
                  <a:schemeClr val="tx2"/>
                </a:solidFill>
              </a:rPr>
              <a:t>v</a:t>
            </a:r>
            <a:r>
              <a:rPr lang="es-MX" sz="3200" baseline="-25000" dirty="0">
                <a:solidFill>
                  <a:schemeClr val="tx2"/>
                </a:solidFill>
              </a:rPr>
              <a:t>2</a:t>
            </a:r>
            <a:endParaRPr lang="es-MX" baseline="-25000" dirty="0">
              <a:solidFill>
                <a:schemeClr val="tx2"/>
              </a:solidFill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79BD075B-5D67-25A7-DAF0-3646D36978BB}"/>
              </a:ext>
            </a:extLst>
          </p:cNvPr>
          <p:cNvSpPr txBox="1"/>
          <p:nvPr/>
        </p:nvSpPr>
        <p:spPr>
          <a:xfrm>
            <a:off x="5634762" y="3654950"/>
            <a:ext cx="5100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3200" dirty="0">
                <a:solidFill>
                  <a:schemeClr val="tx2"/>
                </a:solidFill>
              </a:rPr>
              <a:t>v</a:t>
            </a:r>
            <a:r>
              <a:rPr lang="es-MX" sz="3200" baseline="-25000" dirty="0">
                <a:solidFill>
                  <a:schemeClr val="tx2"/>
                </a:solidFill>
              </a:rPr>
              <a:t>1</a:t>
            </a:r>
            <a:endParaRPr lang="es-MX" baseline="-25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0204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1280159" y="466343"/>
            <a:ext cx="9817807" cy="1362113"/>
          </a:xfrm>
        </p:spPr>
        <p:txBody>
          <a:bodyPr rtlCol="0" anchor="ctr">
            <a:normAutofit/>
          </a:bodyPr>
          <a:lstStyle/>
          <a:p>
            <a:pPr rtl="0"/>
            <a:r>
              <a:rPr lang="es-MX" sz="4800" dirty="0">
                <a:solidFill>
                  <a:schemeClr val="bg2"/>
                </a:solidFill>
              </a:rPr>
              <a:t>Ecuación de continuidad</a:t>
            </a:r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A523D8AB-5ED8-B77C-CF1F-1DA581659C16}"/>
              </a:ext>
            </a:extLst>
          </p:cNvPr>
          <p:cNvSpPr txBox="1">
            <a:spLocks/>
          </p:cNvSpPr>
          <p:nvPr/>
        </p:nvSpPr>
        <p:spPr>
          <a:xfrm>
            <a:off x="356382" y="2232391"/>
            <a:ext cx="11216025" cy="33600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tx2"/>
              </a:buClr>
              <a:buNone/>
            </a:pPr>
            <a:r>
              <a:rPr lang="es-MX" sz="3600" dirty="0">
                <a:solidFill>
                  <a:schemeClr val="tx2"/>
                </a:solidFill>
              </a:rPr>
              <a:t>Significa que el gasto de entrada es igual al de salida, es decir:</a:t>
            </a:r>
          </a:p>
          <a:p>
            <a:pPr marL="0" indent="0">
              <a:buClr>
                <a:schemeClr val="tx2"/>
              </a:buClr>
              <a:buNone/>
            </a:pPr>
            <a:endParaRPr lang="es-MX" sz="3600" dirty="0">
              <a:solidFill>
                <a:schemeClr val="tx2"/>
              </a:solidFill>
            </a:endParaRPr>
          </a:p>
          <a:p>
            <a:pPr marL="0" indent="0" algn="ctr">
              <a:buClr>
                <a:schemeClr val="tx2"/>
              </a:buClr>
              <a:buNone/>
            </a:pPr>
            <a:r>
              <a:rPr lang="es-MX" sz="3600" dirty="0">
                <a:solidFill>
                  <a:schemeClr val="tx2"/>
                </a:solidFill>
              </a:rPr>
              <a:t>V</a:t>
            </a:r>
            <a:r>
              <a:rPr lang="es-MX" sz="3600" baseline="-25000" dirty="0">
                <a:solidFill>
                  <a:schemeClr val="tx2"/>
                </a:solidFill>
              </a:rPr>
              <a:t>entrada</a:t>
            </a:r>
            <a:r>
              <a:rPr lang="es-MX" sz="3600" dirty="0">
                <a:solidFill>
                  <a:schemeClr val="tx2"/>
                </a:solidFill>
              </a:rPr>
              <a:t> = </a:t>
            </a:r>
            <a:r>
              <a:rPr lang="es-MX" sz="3600" dirty="0" err="1">
                <a:solidFill>
                  <a:schemeClr val="tx2"/>
                </a:solidFill>
              </a:rPr>
              <a:t>V</a:t>
            </a:r>
            <a:r>
              <a:rPr lang="es-MX" sz="3600" baseline="-25000" dirty="0" err="1">
                <a:solidFill>
                  <a:schemeClr val="tx2"/>
                </a:solidFill>
              </a:rPr>
              <a:t>salida</a:t>
            </a:r>
            <a:endParaRPr lang="es-MX" sz="3600" baseline="-25000" dirty="0">
              <a:solidFill>
                <a:schemeClr val="tx2"/>
              </a:solidFill>
            </a:endParaRPr>
          </a:p>
          <a:p>
            <a:pPr marL="0" indent="0">
              <a:buClr>
                <a:schemeClr val="tx2"/>
              </a:buClr>
              <a:buNone/>
            </a:pPr>
            <a:endParaRPr lang="es-MX" sz="36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7697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1280159" y="466343"/>
            <a:ext cx="9817807" cy="1362113"/>
          </a:xfrm>
        </p:spPr>
        <p:txBody>
          <a:bodyPr rtlCol="0" anchor="ctr">
            <a:normAutofit/>
          </a:bodyPr>
          <a:lstStyle/>
          <a:p>
            <a:pPr rtl="0"/>
            <a:r>
              <a:rPr lang="es-MX" sz="4800" dirty="0">
                <a:solidFill>
                  <a:schemeClr val="bg2"/>
                </a:solidFill>
              </a:rPr>
              <a:t>Ecuación de continuidad</a:t>
            </a:r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A523D8AB-5ED8-B77C-CF1F-1DA581659C16}"/>
              </a:ext>
            </a:extLst>
          </p:cNvPr>
          <p:cNvSpPr txBox="1">
            <a:spLocks/>
          </p:cNvSpPr>
          <p:nvPr/>
        </p:nvSpPr>
        <p:spPr>
          <a:xfrm>
            <a:off x="356382" y="2232391"/>
            <a:ext cx="11216025" cy="33600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tx2"/>
              </a:buClr>
              <a:buNone/>
            </a:pPr>
            <a:r>
              <a:rPr lang="es-MX" sz="3600" dirty="0">
                <a:solidFill>
                  <a:schemeClr val="tx2"/>
                </a:solidFill>
              </a:rPr>
              <a:t>Si se conocen las velocidades de entrada y de salida del fluido, así como las áreas de las secciones transversales del tubo, y considerando que el tiempo en que se midió el volumen de entrada es el mismo que el del volumen de salida, entonces la ecuación anterior se convierte en: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uadroTexto 1">
                <a:extLst>
                  <a:ext uri="{FF2B5EF4-FFF2-40B4-BE49-F238E27FC236}">
                    <a16:creationId xmlns:a16="http://schemas.microsoft.com/office/drawing/2014/main" id="{4346E881-A66D-6E86-2883-A1E4D3BD090E}"/>
                  </a:ext>
                </a:extLst>
              </p:cNvPr>
              <p:cNvSpPr txBox="1"/>
              <p:nvPr/>
            </p:nvSpPr>
            <p:spPr>
              <a:xfrm>
                <a:off x="4303983" y="5442408"/>
                <a:ext cx="2620717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s-MX" sz="3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MX" sz="36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sz="36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s-MX" sz="36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sz="36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s-MX" sz="36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2" name="CuadroTexto 1">
                <a:extLst>
                  <a:ext uri="{FF2B5EF4-FFF2-40B4-BE49-F238E27FC236}">
                    <a16:creationId xmlns:a16="http://schemas.microsoft.com/office/drawing/2014/main" id="{4346E881-A66D-6E86-2883-A1E4D3BD09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3983" y="5442408"/>
                <a:ext cx="2620717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58091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" grpId="0"/>
    </p:bld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1280159" y="466343"/>
            <a:ext cx="9817807" cy="1362113"/>
          </a:xfrm>
        </p:spPr>
        <p:txBody>
          <a:bodyPr rtlCol="0" anchor="ctr">
            <a:normAutofit/>
          </a:bodyPr>
          <a:lstStyle/>
          <a:p>
            <a:pPr rtl="0"/>
            <a:r>
              <a:rPr lang="es-MX" sz="4800" dirty="0">
                <a:solidFill>
                  <a:schemeClr val="bg2"/>
                </a:solidFill>
              </a:rPr>
              <a:t>Ejercicio - Ecuación de continuidad</a:t>
            </a:r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A523D8AB-5ED8-B77C-CF1F-1DA581659C16}"/>
              </a:ext>
            </a:extLst>
          </p:cNvPr>
          <p:cNvSpPr txBox="1">
            <a:spLocks/>
          </p:cNvSpPr>
          <p:nvPr/>
        </p:nvSpPr>
        <p:spPr>
          <a:xfrm>
            <a:off x="356382" y="2232391"/>
            <a:ext cx="11216025" cy="33600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tx2"/>
              </a:buClr>
              <a:buNone/>
            </a:pPr>
            <a:r>
              <a:rPr lang="es-MX" sz="3600" dirty="0">
                <a:solidFill>
                  <a:schemeClr val="tx2"/>
                </a:solidFill>
              </a:rPr>
              <a:t>Cuando el agua fluye por una manguera de 0.05 m</a:t>
            </a:r>
            <a:r>
              <a:rPr lang="es-MX" sz="3600" baseline="30000" dirty="0">
                <a:solidFill>
                  <a:schemeClr val="tx2"/>
                </a:solidFill>
              </a:rPr>
              <a:t>2</a:t>
            </a:r>
            <a:r>
              <a:rPr lang="es-MX" sz="3600" dirty="0">
                <a:solidFill>
                  <a:schemeClr val="tx2"/>
                </a:solidFill>
              </a:rPr>
              <a:t> de área lo hace con una rapidez de 1.5 m/s.</a:t>
            </a:r>
          </a:p>
          <a:p>
            <a:pPr marL="0" indent="0">
              <a:buClr>
                <a:schemeClr val="tx2"/>
              </a:buClr>
              <a:buNone/>
            </a:pPr>
            <a:endParaRPr lang="es-MX" sz="3600" dirty="0">
              <a:solidFill>
                <a:schemeClr val="tx2"/>
              </a:solidFill>
            </a:endParaRPr>
          </a:p>
          <a:p>
            <a:pPr marL="0" indent="0">
              <a:buClr>
                <a:schemeClr val="tx2"/>
              </a:buClr>
              <a:buNone/>
            </a:pPr>
            <a:r>
              <a:rPr lang="es-MX" sz="3600" dirty="0">
                <a:solidFill>
                  <a:schemeClr val="tx2"/>
                </a:solidFill>
              </a:rPr>
              <a:t>¿Cuál debe ser el área de la boquilla de la manguera para que salga con una rapidez de 0.8 m/s?:</a:t>
            </a:r>
          </a:p>
        </p:txBody>
      </p:sp>
    </p:spTree>
    <p:extLst>
      <p:ext uri="{BB962C8B-B14F-4D97-AF65-F5344CB8AC3E}">
        <p14:creationId xmlns:p14="http://schemas.microsoft.com/office/powerpoint/2010/main" val="295536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1280159" y="466343"/>
            <a:ext cx="9817807" cy="1362113"/>
          </a:xfrm>
        </p:spPr>
        <p:txBody>
          <a:bodyPr rtlCol="0" anchor="ctr">
            <a:normAutofit/>
          </a:bodyPr>
          <a:lstStyle/>
          <a:p>
            <a:pPr rtl="0"/>
            <a:r>
              <a:rPr lang="es-MX" sz="4800" dirty="0">
                <a:solidFill>
                  <a:schemeClr val="bg2"/>
                </a:solidFill>
              </a:rPr>
              <a:t>Ejercicio – Ecuación de continuidad</a:t>
            </a:r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A523D8AB-5ED8-B77C-CF1F-1DA581659C16}"/>
              </a:ext>
            </a:extLst>
          </p:cNvPr>
          <p:cNvSpPr txBox="1">
            <a:spLocks/>
          </p:cNvSpPr>
          <p:nvPr/>
        </p:nvSpPr>
        <p:spPr>
          <a:xfrm>
            <a:off x="347517" y="1954278"/>
            <a:ext cx="3340064" cy="30752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tx2"/>
              </a:buClr>
              <a:buNone/>
            </a:pPr>
            <a:r>
              <a:rPr lang="es-MX" sz="3600" b="1" dirty="0">
                <a:solidFill>
                  <a:srgbClr val="FF0000"/>
                </a:solidFill>
              </a:rPr>
              <a:t>Datos:</a:t>
            </a:r>
          </a:p>
          <a:p>
            <a:pPr marL="0" indent="0">
              <a:buClr>
                <a:schemeClr val="tx2"/>
              </a:buClr>
              <a:buNone/>
            </a:pPr>
            <a:r>
              <a:rPr lang="es-MX" sz="3600" dirty="0">
                <a:solidFill>
                  <a:schemeClr val="tx2"/>
                </a:solidFill>
              </a:rPr>
              <a:t>A</a:t>
            </a:r>
            <a:r>
              <a:rPr lang="es-MX" sz="3600" baseline="-25000" dirty="0">
                <a:solidFill>
                  <a:schemeClr val="tx2"/>
                </a:solidFill>
              </a:rPr>
              <a:t>1</a:t>
            </a:r>
            <a:r>
              <a:rPr lang="es-MX" sz="3600" dirty="0">
                <a:solidFill>
                  <a:schemeClr val="tx2"/>
                </a:solidFill>
              </a:rPr>
              <a:t> = 0.5 m</a:t>
            </a:r>
            <a:r>
              <a:rPr lang="es-MX" sz="3600" baseline="30000" dirty="0">
                <a:solidFill>
                  <a:schemeClr val="tx2"/>
                </a:solidFill>
              </a:rPr>
              <a:t>2</a:t>
            </a:r>
          </a:p>
          <a:p>
            <a:pPr marL="0" indent="0">
              <a:buClr>
                <a:schemeClr val="tx2"/>
              </a:buClr>
              <a:buNone/>
            </a:pPr>
            <a:r>
              <a:rPr lang="es-MX" sz="3600" dirty="0">
                <a:solidFill>
                  <a:schemeClr val="tx2"/>
                </a:solidFill>
              </a:rPr>
              <a:t>A</a:t>
            </a:r>
            <a:r>
              <a:rPr lang="es-MX" sz="3600" baseline="-25000" dirty="0">
                <a:solidFill>
                  <a:schemeClr val="tx2"/>
                </a:solidFill>
              </a:rPr>
              <a:t>2</a:t>
            </a:r>
            <a:r>
              <a:rPr lang="es-MX" sz="3600" dirty="0">
                <a:solidFill>
                  <a:schemeClr val="tx2"/>
                </a:solidFill>
              </a:rPr>
              <a:t> = ?</a:t>
            </a:r>
          </a:p>
          <a:p>
            <a:pPr marL="0" indent="0">
              <a:buClr>
                <a:schemeClr val="tx2"/>
              </a:buClr>
              <a:buNone/>
            </a:pPr>
            <a:r>
              <a:rPr lang="es-MX" sz="3600" dirty="0">
                <a:solidFill>
                  <a:schemeClr val="tx2"/>
                </a:solidFill>
              </a:rPr>
              <a:t>v</a:t>
            </a:r>
            <a:r>
              <a:rPr lang="es-MX" sz="3600" baseline="-25000" dirty="0">
                <a:solidFill>
                  <a:schemeClr val="tx2"/>
                </a:solidFill>
              </a:rPr>
              <a:t>1</a:t>
            </a:r>
            <a:r>
              <a:rPr lang="es-MX" sz="3600" dirty="0">
                <a:solidFill>
                  <a:schemeClr val="tx2"/>
                </a:solidFill>
              </a:rPr>
              <a:t> = 1.5 m/s</a:t>
            </a:r>
          </a:p>
          <a:p>
            <a:pPr marL="0" indent="0">
              <a:buClr>
                <a:schemeClr val="tx2"/>
              </a:buClr>
              <a:buNone/>
            </a:pPr>
            <a:r>
              <a:rPr lang="es-MX" sz="3600" dirty="0">
                <a:solidFill>
                  <a:schemeClr val="tx2"/>
                </a:solidFill>
              </a:rPr>
              <a:t>v</a:t>
            </a:r>
            <a:r>
              <a:rPr lang="es-MX" sz="3600" baseline="-25000" dirty="0">
                <a:solidFill>
                  <a:schemeClr val="tx2"/>
                </a:solidFill>
              </a:rPr>
              <a:t>2</a:t>
            </a:r>
            <a:r>
              <a:rPr lang="es-MX" sz="3600" dirty="0">
                <a:solidFill>
                  <a:schemeClr val="tx2"/>
                </a:solidFill>
              </a:rPr>
              <a:t> = 0.8 m/s</a:t>
            </a:r>
            <a:endParaRPr lang="es-MX" sz="3600" baseline="30000" dirty="0">
              <a:solidFill>
                <a:schemeClr val="tx2"/>
              </a:solidFill>
            </a:endParaRPr>
          </a:p>
        </p:txBody>
      </p:sp>
      <p:sp>
        <p:nvSpPr>
          <p:cNvPr id="2" name="Marcador de contenido 2">
            <a:extLst>
              <a:ext uri="{FF2B5EF4-FFF2-40B4-BE49-F238E27FC236}">
                <a16:creationId xmlns:a16="http://schemas.microsoft.com/office/drawing/2014/main" id="{D2856D78-5A9E-7DDF-89CE-54D3DBCA70C1}"/>
              </a:ext>
            </a:extLst>
          </p:cNvPr>
          <p:cNvSpPr txBox="1">
            <a:spLocks/>
          </p:cNvSpPr>
          <p:nvPr/>
        </p:nvSpPr>
        <p:spPr>
          <a:xfrm>
            <a:off x="3397378" y="2043709"/>
            <a:ext cx="2791684" cy="6611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tx2"/>
              </a:buClr>
              <a:buNone/>
            </a:pPr>
            <a:r>
              <a:rPr lang="es-MX" sz="3600" b="1" dirty="0">
                <a:solidFill>
                  <a:srgbClr val="FF0000"/>
                </a:solidFill>
              </a:rPr>
              <a:t>Expresión: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853A1C84-FAAC-E67F-9A9C-A8F284C4DF60}"/>
                  </a:ext>
                </a:extLst>
              </p:cNvPr>
              <p:cNvSpPr txBox="1"/>
              <p:nvPr/>
            </p:nvSpPr>
            <p:spPr>
              <a:xfrm>
                <a:off x="5734695" y="2060241"/>
                <a:ext cx="2620717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s-MX" sz="3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MX" sz="36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sz="36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s-MX" sz="36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sz="36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s-MX" sz="36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853A1C84-FAAC-E67F-9A9C-A8F284C4DF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4695" y="2060241"/>
                <a:ext cx="2620717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A57ABC50-FA92-D392-D930-8BB8E16C141B}"/>
                  </a:ext>
                </a:extLst>
              </p:cNvPr>
              <p:cNvSpPr txBox="1"/>
              <p:nvPr/>
            </p:nvSpPr>
            <p:spPr>
              <a:xfrm>
                <a:off x="8635384" y="1828455"/>
                <a:ext cx="2635401" cy="11314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s-MX" sz="3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s-MX" sz="36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MX" sz="36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s-MX" sz="36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s-MX" sz="36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MX" sz="36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s-MX" sz="36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s-MX" sz="36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MX" sz="36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s-MX" sz="36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s-MX" sz="36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A57ABC50-FA92-D392-D930-8BB8E16C14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5384" y="1828455"/>
                <a:ext cx="2635401" cy="11314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Marcador de contenido 2">
            <a:extLst>
              <a:ext uri="{FF2B5EF4-FFF2-40B4-BE49-F238E27FC236}">
                <a16:creationId xmlns:a16="http://schemas.microsoft.com/office/drawing/2014/main" id="{1BB80B3F-EE4C-37C2-AC8B-E587E77C1811}"/>
              </a:ext>
            </a:extLst>
          </p:cNvPr>
          <p:cNvSpPr txBox="1">
            <a:spLocks/>
          </p:cNvSpPr>
          <p:nvPr/>
        </p:nvSpPr>
        <p:spPr>
          <a:xfrm>
            <a:off x="3315296" y="3856330"/>
            <a:ext cx="2791684" cy="110780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tx2"/>
              </a:buClr>
              <a:buNone/>
            </a:pPr>
            <a:r>
              <a:rPr lang="es-MX" sz="3600" b="1" dirty="0">
                <a:solidFill>
                  <a:srgbClr val="FF0000"/>
                </a:solidFill>
              </a:rPr>
              <a:t>Sustitución: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F13FBB53-D1FF-089B-498A-62EDDC944211}"/>
                  </a:ext>
                </a:extLst>
              </p:cNvPr>
              <p:cNvSpPr txBox="1"/>
              <p:nvPr/>
            </p:nvSpPr>
            <p:spPr>
              <a:xfrm>
                <a:off x="6079134" y="3244451"/>
                <a:ext cx="4503669" cy="17384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s-MX" sz="3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s-MX" sz="36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MX" sz="36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0.5</m:t>
                              </m:r>
                              <m:sSup>
                                <m:sSupPr>
                                  <m:ctrlPr>
                                    <a:rPr lang="es-MX" sz="3600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s-MX" sz="3600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s-MX" sz="3600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p>
                                  <m:r>
                                    <a:rPr lang="es-MX" sz="3600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  <m:d>
                            <m:dPr>
                              <m:ctrlPr>
                                <a:rPr lang="es-MX" sz="36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MX" sz="36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1.5</m:t>
                              </m:r>
                              <m:f>
                                <m:fPr>
                                  <m:ctrlPr>
                                    <a:rPr lang="es-MX" sz="3600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s-MX" sz="3600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num>
                                <m:den>
                                  <m:r>
                                    <a:rPr lang="es-MX" sz="3600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den>
                              </m:f>
                            </m:e>
                          </m:d>
                        </m:num>
                        <m:den>
                          <m: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0.8 </m:t>
                          </m:r>
                          <m:f>
                            <m:fPr>
                              <m:ctrlPr>
                                <a:rPr lang="es-MX" sz="36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s-MX" sz="36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num>
                            <m:den>
                              <m:r>
                                <a:rPr lang="es-MX" sz="36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den>
                          </m:f>
                        </m:den>
                      </m:f>
                    </m:oMath>
                  </m:oMathPara>
                </a14:m>
                <a:endParaRPr lang="es-MX" sz="36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F13FBB53-D1FF-089B-498A-62EDDC9442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9134" y="3244451"/>
                <a:ext cx="4503669" cy="173842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Marcador de contenido 2">
            <a:extLst>
              <a:ext uri="{FF2B5EF4-FFF2-40B4-BE49-F238E27FC236}">
                <a16:creationId xmlns:a16="http://schemas.microsoft.com/office/drawing/2014/main" id="{80F8D58E-9705-3A28-1B9C-D3612DC29991}"/>
              </a:ext>
            </a:extLst>
          </p:cNvPr>
          <p:cNvSpPr txBox="1">
            <a:spLocks/>
          </p:cNvSpPr>
          <p:nvPr/>
        </p:nvSpPr>
        <p:spPr>
          <a:xfrm>
            <a:off x="3397378" y="5258539"/>
            <a:ext cx="2791684" cy="110780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tx2"/>
              </a:buClr>
              <a:buNone/>
            </a:pPr>
            <a:r>
              <a:rPr lang="es-MX" sz="3600" b="1" dirty="0">
                <a:solidFill>
                  <a:srgbClr val="FF0000"/>
                </a:solidFill>
              </a:rPr>
              <a:t>Resultado: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uadroTexto 11">
                <a:extLst>
                  <a:ext uri="{FF2B5EF4-FFF2-40B4-BE49-F238E27FC236}">
                    <a16:creationId xmlns:a16="http://schemas.microsoft.com/office/drawing/2014/main" id="{0B976CDC-E366-62F3-4370-BCCA113BE26E}"/>
                  </a:ext>
                </a:extLst>
              </p:cNvPr>
              <p:cNvSpPr txBox="1"/>
              <p:nvPr/>
            </p:nvSpPr>
            <p:spPr>
              <a:xfrm>
                <a:off x="5854029" y="5279671"/>
                <a:ext cx="3280000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s-MX" sz="3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=0.0937 </m:t>
                      </m:r>
                      <m:sSup>
                        <m:sSupPr>
                          <m:ctrlP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s-MX" sz="36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2" name="CuadroTexto 11">
                <a:extLst>
                  <a:ext uri="{FF2B5EF4-FFF2-40B4-BE49-F238E27FC236}">
                    <a16:creationId xmlns:a16="http://schemas.microsoft.com/office/drawing/2014/main" id="{0B976CDC-E366-62F3-4370-BCCA113BE2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4029" y="5279671"/>
                <a:ext cx="3280000" cy="5539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36510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" grpId="0"/>
      <p:bldP spid="7" grpId="0"/>
      <p:bldP spid="8" grpId="0"/>
      <p:bldP spid="9" grpId="0"/>
      <p:bldP spid="10" grpId="0"/>
      <p:bldP spid="11" grpId="0"/>
      <p:bldP spid="12" grpId="0"/>
    </p:bld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441780-EFFD-2E98-1E3B-255D2EF68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Ecuación de Bernoulli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A86F912-4FC7-5D79-CE3C-949CA6C3DB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761781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1280159" y="466343"/>
            <a:ext cx="9817807" cy="1362113"/>
          </a:xfrm>
        </p:spPr>
        <p:txBody>
          <a:bodyPr rtlCol="0" anchor="ctr">
            <a:normAutofit/>
          </a:bodyPr>
          <a:lstStyle/>
          <a:p>
            <a:pPr rtl="0"/>
            <a:r>
              <a:rPr lang="es-MX" sz="4800" dirty="0">
                <a:solidFill>
                  <a:schemeClr val="bg2"/>
                </a:solidFill>
              </a:rPr>
              <a:t>La ecuación de Bernoulli</a:t>
            </a:r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A523D8AB-5ED8-B77C-CF1F-1DA581659C16}"/>
              </a:ext>
            </a:extLst>
          </p:cNvPr>
          <p:cNvSpPr txBox="1">
            <a:spLocks/>
          </p:cNvSpPr>
          <p:nvPr/>
        </p:nvSpPr>
        <p:spPr>
          <a:xfrm>
            <a:off x="356382" y="2232391"/>
            <a:ext cx="11216025" cy="33600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tx2"/>
              </a:buClr>
              <a:buNone/>
            </a:pPr>
            <a:r>
              <a:rPr lang="es-MX" sz="3600" dirty="0">
                <a:solidFill>
                  <a:schemeClr val="tx2"/>
                </a:solidFill>
              </a:rPr>
              <a:t>Daniel Bernoulli estudió el comportamiento de los líquidos con relación a la </a:t>
            </a:r>
            <a:r>
              <a:rPr lang="es-MX" sz="3600" b="1" dirty="0">
                <a:solidFill>
                  <a:srgbClr val="002060"/>
                </a:solidFill>
              </a:rPr>
              <a:t>velocidad del fluido</a:t>
            </a:r>
            <a:r>
              <a:rPr lang="es-MX" sz="3600" dirty="0">
                <a:solidFill>
                  <a:schemeClr val="tx2"/>
                </a:solidFill>
              </a:rPr>
              <a:t> y la </a:t>
            </a:r>
            <a:r>
              <a:rPr lang="es-MX" sz="3600" b="1" dirty="0">
                <a:solidFill>
                  <a:srgbClr val="C00000"/>
                </a:solidFill>
              </a:rPr>
              <a:t>presión</a:t>
            </a:r>
            <a:r>
              <a:rPr lang="es-MX" sz="3600" dirty="0">
                <a:solidFill>
                  <a:schemeClr val="tx2"/>
                </a:solidFill>
              </a:rPr>
              <a:t>; descubrió que la presión de un líquido, que fluye por una tubería, es baja si su velocidad es alta.</a:t>
            </a:r>
          </a:p>
        </p:txBody>
      </p:sp>
    </p:spTree>
    <p:extLst>
      <p:ext uri="{BB962C8B-B14F-4D97-AF65-F5344CB8AC3E}">
        <p14:creationId xmlns:p14="http://schemas.microsoft.com/office/powerpoint/2010/main" val="1682817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1280159" y="466343"/>
            <a:ext cx="9817807" cy="1362113"/>
          </a:xfrm>
        </p:spPr>
        <p:txBody>
          <a:bodyPr rtlCol="0" anchor="ctr">
            <a:normAutofit/>
          </a:bodyPr>
          <a:lstStyle/>
          <a:p>
            <a:pPr rtl="0"/>
            <a:r>
              <a:rPr lang="es-MX" sz="4800" dirty="0">
                <a:solidFill>
                  <a:schemeClr val="bg2"/>
                </a:solidFill>
              </a:rPr>
              <a:t>La ecuación de Bernoulli</a:t>
            </a:r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A523D8AB-5ED8-B77C-CF1F-1DA581659C16}"/>
              </a:ext>
            </a:extLst>
          </p:cNvPr>
          <p:cNvSpPr txBox="1">
            <a:spLocks/>
          </p:cNvSpPr>
          <p:nvPr/>
        </p:nvSpPr>
        <p:spPr>
          <a:xfrm>
            <a:off x="356382" y="2232391"/>
            <a:ext cx="11216025" cy="33600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tx2"/>
              </a:buClr>
              <a:buNone/>
            </a:pPr>
            <a:r>
              <a:rPr lang="es-MX" sz="3600" dirty="0">
                <a:solidFill>
                  <a:schemeClr val="tx2"/>
                </a:solidFill>
              </a:rPr>
              <a:t>Por el contrario, la presión es alta si su velocidad es baja, a esta relación se le conoce como </a:t>
            </a:r>
            <a:r>
              <a:rPr lang="es-MX" sz="3600" b="1" dirty="0">
                <a:solidFill>
                  <a:srgbClr val="FF0000"/>
                </a:solidFill>
              </a:rPr>
              <a:t>principio de Bernoulli</a:t>
            </a:r>
            <a:endParaRPr lang="es-MX" sz="3600" dirty="0">
              <a:solidFill>
                <a:schemeClr val="tx2"/>
              </a:solidFill>
            </a:endParaRPr>
          </a:p>
          <a:p>
            <a:pPr marL="0" indent="0">
              <a:buClr>
                <a:schemeClr val="tx2"/>
              </a:buClr>
              <a:buNone/>
            </a:pPr>
            <a:endParaRPr lang="es-MX" sz="3600" dirty="0">
              <a:solidFill>
                <a:schemeClr val="tx2"/>
              </a:solidFill>
            </a:endParaRPr>
          </a:p>
          <a:p>
            <a:pPr marL="0" indent="0">
              <a:buClr>
                <a:schemeClr val="tx2"/>
              </a:buClr>
              <a:buNone/>
            </a:pPr>
            <a:r>
              <a:rPr lang="es-MX" sz="3600" dirty="0">
                <a:solidFill>
                  <a:schemeClr val="tx2"/>
                </a:solidFill>
              </a:rPr>
              <a:t>Además, consideró que en una tubería a mayor elevación, se tiene una menor presión.</a:t>
            </a:r>
          </a:p>
        </p:txBody>
      </p:sp>
    </p:spTree>
    <p:extLst>
      <p:ext uri="{BB962C8B-B14F-4D97-AF65-F5344CB8AC3E}">
        <p14:creationId xmlns:p14="http://schemas.microsoft.com/office/powerpoint/2010/main" val="2036601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1280159" y="466343"/>
            <a:ext cx="9817807" cy="1362113"/>
          </a:xfrm>
        </p:spPr>
        <p:txBody>
          <a:bodyPr rtlCol="0" anchor="ctr">
            <a:normAutofit/>
          </a:bodyPr>
          <a:lstStyle/>
          <a:p>
            <a:pPr rtl="0"/>
            <a:r>
              <a:rPr lang="es-MX" sz="4800" dirty="0">
                <a:solidFill>
                  <a:schemeClr val="bg2"/>
                </a:solidFill>
              </a:rPr>
              <a:t>La ecuación de Bernoulli y la energía</a:t>
            </a:r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A523D8AB-5ED8-B77C-CF1F-1DA581659C16}"/>
              </a:ext>
            </a:extLst>
          </p:cNvPr>
          <p:cNvSpPr txBox="1">
            <a:spLocks/>
          </p:cNvSpPr>
          <p:nvPr/>
        </p:nvSpPr>
        <p:spPr>
          <a:xfrm>
            <a:off x="356382" y="2232391"/>
            <a:ext cx="11216025" cy="33600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tx2"/>
              </a:buClr>
              <a:buNone/>
            </a:pPr>
            <a:r>
              <a:rPr lang="es-MX" sz="3600" dirty="0">
                <a:solidFill>
                  <a:schemeClr val="tx2"/>
                </a:solidFill>
              </a:rPr>
              <a:t>Aplicando la conservación de la energía, Bernoulli estableció que en un flujo en el que no se agrega ni se extrae energía.</a:t>
            </a:r>
          </a:p>
        </p:txBody>
      </p:sp>
    </p:spTree>
    <p:extLst>
      <p:ext uri="{BB962C8B-B14F-4D97-AF65-F5344CB8AC3E}">
        <p14:creationId xmlns:p14="http://schemas.microsoft.com/office/powerpoint/2010/main" val="3961520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1280159" y="466343"/>
            <a:ext cx="9817807" cy="1362113"/>
          </a:xfrm>
        </p:spPr>
        <p:txBody>
          <a:bodyPr rtlCol="0" anchor="ctr">
            <a:normAutofit/>
          </a:bodyPr>
          <a:lstStyle/>
          <a:p>
            <a:pPr rtl="0"/>
            <a:r>
              <a:rPr lang="es-MX" sz="4800" dirty="0">
                <a:solidFill>
                  <a:schemeClr val="bg2"/>
                </a:solidFill>
              </a:rPr>
              <a:t>La ecuación de Bernoulli y la energía</a:t>
            </a:r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A523D8AB-5ED8-B77C-CF1F-1DA581659C16}"/>
              </a:ext>
            </a:extLst>
          </p:cNvPr>
          <p:cNvSpPr txBox="1">
            <a:spLocks/>
          </p:cNvSpPr>
          <p:nvPr/>
        </p:nvSpPr>
        <p:spPr>
          <a:xfrm>
            <a:off x="356382" y="2232391"/>
            <a:ext cx="11216025" cy="33600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tx2"/>
              </a:buClr>
              <a:buNone/>
            </a:pPr>
            <a:r>
              <a:rPr lang="es-MX" sz="3600" dirty="0">
                <a:solidFill>
                  <a:schemeClr val="tx2"/>
                </a:solidFill>
              </a:rPr>
              <a:t>La energía total es constante e igual a la suma de la </a:t>
            </a:r>
            <a:r>
              <a:rPr lang="es-MX" sz="3600" b="1" dirty="0">
                <a:solidFill>
                  <a:srgbClr val="7030A0"/>
                </a:solidFill>
              </a:rPr>
              <a:t>energía cinética</a:t>
            </a:r>
            <a:r>
              <a:rPr lang="es-MX" sz="3600" dirty="0">
                <a:solidFill>
                  <a:schemeClr val="tx2"/>
                </a:solidFill>
              </a:rPr>
              <a:t> (relacionado con la velocidad), más la </a:t>
            </a:r>
            <a:r>
              <a:rPr lang="es-MX" sz="3600" b="1" dirty="0">
                <a:solidFill>
                  <a:srgbClr val="0070C0"/>
                </a:solidFill>
              </a:rPr>
              <a:t>energía potencial</a:t>
            </a:r>
            <a:r>
              <a:rPr lang="es-MX" sz="3600" dirty="0">
                <a:solidFill>
                  <a:schemeClr val="tx2"/>
                </a:solidFill>
              </a:rPr>
              <a:t> (representada por la presión) más la </a:t>
            </a:r>
            <a:r>
              <a:rPr lang="es-MX" sz="3600" b="1" dirty="0">
                <a:solidFill>
                  <a:schemeClr val="tx2"/>
                </a:solidFill>
              </a:rPr>
              <a:t>energía gravitacional</a:t>
            </a:r>
            <a:r>
              <a:rPr lang="es-MX" sz="3600" dirty="0">
                <a:solidFill>
                  <a:schemeClr val="tx2"/>
                </a:solidFill>
              </a:rPr>
              <a:t> (relacionada con la altura).</a:t>
            </a:r>
          </a:p>
        </p:txBody>
      </p:sp>
    </p:spTree>
    <p:extLst>
      <p:ext uri="{BB962C8B-B14F-4D97-AF65-F5344CB8AC3E}">
        <p14:creationId xmlns:p14="http://schemas.microsoft.com/office/powerpoint/2010/main" val="3512062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es-MX" sz="4800" dirty="0"/>
              <a:t>Enfoque de la hidráulica</a:t>
            </a:r>
          </a:p>
        </p:txBody>
      </p:sp>
      <p:sp>
        <p:nvSpPr>
          <p:cNvPr id="14" name="Marcador de contenido 2"/>
          <p:cNvSpPr>
            <a:spLocks noGrp="1"/>
          </p:cNvSpPr>
          <p:nvPr>
            <p:ph idx="1"/>
          </p:nvPr>
        </p:nvSpPr>
        <p:spPr>
          <a:xfrm>
            <a:off x="1162173" y="2184577"/>
            <a:ext cx="9628632" cy="4473526"/>
          </a:xfrm>
        </p:spPr>
        <p:txBody>
          <a:bodyPr rtlCol="0">
            <a:normAutofit/>
          </a:bodyPr>
          <a:lstStyle/>
          <a:p>
            <a:pPr marL="0" indent="0">
              <a:buNone/>
            </a:pPr>
            <a:r>
              <a:rPr lang="es-MX" sz="3600" dirty="0">
                <a:solidFill>
                  <a:schemeClr val="tx2"/>
                </a:solidFill>
                <a:latin typeface="Söhne"/>
              </a:rPr>
              <a:t>Se enfoca en el uso y la manipulación de líquidos, como el agua y los aceites, para generar y transmitir fuerzas.</a:t>
            </a:r>
            <a:endParaRPr lang="es-MX" sz="36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1377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1280159" y="466343"/>
            <a:ext cx="9817807" cy="1362113"/>
          </a:xfrm>
        </p:spPr>
        <p:txBody>
          <a:bodyPr rtlCol="0" anchor="ctr">
            <a:normAutofit/>
          </a:bodyPr>
          <a:lstStyle/>
          <a:p>
            <a:pPr rtl="0"/>
            <a:r>
              <a:rPr lang="es-MX" sz="4800" dirty="0">
                <a:solidFill>
                  <a:schemeClr val="bg2"/>
                </a:solidFill>
              </a:rPr>
              <a:t>El teorema de Bernoulli</a:t>
            </a:r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A523D8AB-5ED8-B77C-CF1F-1DA581659C16}"/>
              </a:ext>
            </a:extLst>
          </p:cNvPr>
          <p:cNvSpPr txBox="1">
            <a:spLocks/>
          </p:cNvSpPr>
          <p:nvPr/>
        </p:nvSpPr>
        <p:spPr>
          <a:xfrm>
            <a:off x="356382" y="2232391"/>
            <a:ext cx="11216025" cy="33600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tx2"/>
              </a:buClr>
              <a:buNone/>
            </a:pPr>
            <a:r>
              <a:rPr lang="es-MX" sz="3600" dirty="0">
                <a:solidFill>
                  <a:schemeClr val="tx2"/>
                </a:solidFill>
              </a:rPr>
              <a:t>La suma de la </a:t>
            </a:r>
            <a:r>
              <a:rPr lang="es-MX" sz="3600" b="1" dirty="0">
                <a:solidFill>
                  <a:srgbClr val="FF0000"/>
                </a:solidFill>
              </a:rPr>
              <a:t>presión</a:t>
            </a:r>
            <a:r>
              <a:rPr lang="es-MX" sz="3600" dirty="0">
                <a:solidFill>
                  <a:schemeClr val="tx2"/>
                </a:solidFill>
              </a:rPr>
              <a:t> (P), </a:t>
            </a:r>
            <a:r>
              <a:rPr lang="es-MX" sz="3600" b="1" dirty="0">
                <a:solidFill>
                  <a:srgbClr val="00B050"/>
                </a:solidFill>
              </a:rPr>
              <a:t>la energía cinética</a:t>
            </a:r>
            <a:r>
              <a:rPr lang="es-MX" sz="3600" dirty="0">
                <a:solidFill>
                  <a:schemeClr val="tx2"/>
                </a:solidFill>
              </a:rPr>
              <a:t> por unidad de volumen (1/2 ρv</a:t>
            </a:r>
            <a:r>
              <a:rPr lang="es-MX" sz="3600" baseline="30000" dirty="0">
                <a:solidFill>
                  <a:schemeClr val="tx2"/>
                </a:solidFill>
              </a:rPr>
              <a:t>2</a:t>
            </a:r>
            <a:r>
              <a:rPr lang="es-MX" sz="3600" dirty="0">
                <a:solidFill>
                  <a:schemeClr val="tx2"/>
                </a:solidFill>
              </a:rPr>
              <a:t>), y la </a:t>
            </a:r>
            <a:r>
              <a:rPr lang="es-MX" sz="3600" dirty="0">
                <a:solidFill>
                  <a:srgbClr val="7030A0"/>
                </a:solidFill>
              </a:rPr>
              <a:t>energía potencial</a:t>
            </a:r>
            <a:r>
              <a:rPr lang="es-MX" sz="3600" dirty="0">
                <a:solidFill>
                  <a:schemeClr val="tx2"/>
                </a:solidFill>
              </a:rPr>
              <a:t> por unidad de volumen (</a:t>
            </a:r>
            <a:r>
              <a:rPr lang="es-MX" sz="3600" dirty="0" err="1">
                <a:solidFill>
                  <a:schemeClr val="tx2"/>
                </a:solidFill>
              </a:rPr>
              <a:t>ρgh</a:t>
            </a:r>
            <a:r>
              <a:rPr lang="es-MX" sz="3600" dirty="0">
                <a:solidFill>
                  <a:schemeClr val="tx2"/>
                </a:solidFill>
              </a:rPr>
              <a:t>):</a:t>
            </a:r>
          </a:p>
          <a:p>
            <a:pPr marL="0" indent="0">
              <a:buClr>
                <a:schemeClr val="tx2"/>
              </a:buClr>
              <a:buNone/>
            </a:pPr>
            <a:endParaRPr lang="es-MX" sz="3600" dirty="0">
              <a:solidFill>
                <a:schemeClr val="tx2"/>
              </a:solidFill>
            </a:endParaRPr>
          </a:p>
          <a:p>
            <a:pPr marL="0" indent="0">
              <a:buClr>
                <a:schemeClr val="tx2"/>
              </a:buClr>
              <a:buNone/>
            </a:pPr>
            <a:r>
              <a:rPr lang="es-MX" sz="3600" dirty="0">
                <a:solidFill>
                  <a:schemeClr val="tx2"/>
                </a:solidFill>
              </a:rPr>
              <a:t>Tiene </a:t>
            </a:r>
            <a:r>
              <a:rPr lang="es-MX" sz="3600" b="1" dirty="0">
                <a:solidFill>
                  <a:srgbClr val="0070C0"/>
                </a:solidFill>
              </a:rPr>
              <a:t>el mismo valor </a:t>
            </a:r>
            <a:r>
              <a:rPr lang="es-MX" sz="3600" dirty="0">
                <a:solidFill>
                  <a:schemeClr val="tx2"/>
                </a:solidFill>
              </a:rPr>
              <a:t>en todos los puntos a lo largo de una línea de corriente.</a:t>
            </a:r>
          </a:p>
        </p:txBody>
      </p:sp>
    </p:spTree>
    <p:extLst>
      <p:ext uri="{BB962C8B-B14F-4D97-AF65-F5344CB8AC3E}">
        <p14:creationId xmlns:p14="http://schemas.microsoft.com/office/powerpoint/2010/main" val="1767119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1280159" y="466343"/>
            <a:ext cx="9817807" cy="1362113"/>
          </a:xfrm>
        </p:spPr>
        <p:txBody>
          <a:bodyPr rtlCol="0" anchor="ctr">
            <a:normAutofit/>
          </a:bodyPr>
          <a:lstStyle/>
          <a:p>
            <a:pPr rtl="0"/>
            <a:r>
              <a:rPr lang="es-MX" sz="4800" dirty="0">
                <a:solidFill>
                  <a:schemeClr val="bg2"/>
                </a:solidFill>
              </a:rPr>
              <a:t>El teorema de Bernoulli</a:t>
            </a:r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A523D8AB-5ED8-B77C-CF1F-1DA581659C16}"/>
              </a:ext>
            </a:extLst>
          </p:cNvPr>
          <p:cNvSpPr txBox="1">
            <a:spLocks/>
          </p:cNvSpPr>
          <p:nvPr/>
        </p:nvSpPr>
        <p:spPr>
          <a:xfrm>
            <a:off x="356382" y="2232391"/>
            <a:ext cx="11216025" cy="15451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tx2"/>
              </a:buClr>
              <a:buNone/>
            </a:pPr>
            <a:r>
              <a:rPr lang="es-MX" sz="3600" dirty="0">
                <a:solidFill>
                  <a:schemeClr val="tx2"/>
                </a:solidFill>
              </a:rPr>
              <a:t>Es decir:</a:t>
            </a:r>
          </a:p>
          <a:p>
            <a:pPr marL="0" indent="0" algn="ctr">
              <a:buClr>
                <a:schemeClr val="tx2"/>
              </a:buClr>
              <a:buNone/>
            </a:pPr>
            <a:r>
              <a:rPr lang="es-MX" sz="3600" dirty="0">
                <a:solidFill>
                  <a:schemeClr val="tx2"/>
                </a:solidFill>
              </a:rPr>
              <a:t>Presión + energía total = constante</a:t>
            </a:r>
          </a:p>
        </p:txBody>
      </p:sp>
      <p:sp>
        <p:nvSpPr>
          <p:cNvPr id="2" name="Marcador de contenido 2">
            <a:extLst>
              <a:ext uri="{FF2B5EF4-FFF2-40B4-BE49-F238E27FC236}">
                <a16:creationId xmlns:a16="http://schemas.microsoft.com/office/drawing/2014/main" id="{D5F7ED93-9BAC-9077-B86C-E5EE7F6BC6CF}"/>
              </a:ext>
            </a:extLst>
          </p:cNvPr>
          <p:cNvSpPr txBox="1">
            <a:spLocks/>
          </p:cNvSpPr>
          <p:nvPr/>
        </p:nvSpPr>
        <p:spPr>
          <a:xfrm>
            <a:off x="356382" y="3958758"/>
            <a:ext cx="11216025" cy="15451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tx2"/>
              </a:buClr>
              <a:buNone/>
            </a:pPr>
            <a:r>
              <a:rPr lang="es-MX" sz="3600" dirty="0">
                <a:solidFill>
                  <a:schemeClr val="tx2"/>
                </a:solidFill>
              </a:rPr>
              <a:t>Donde la energía total es:</a:t>
            </a:r>
          </a:p>
          <a:p>
            <a:pPr marL="0" indent="0" algn="ctr">
              <a:buClr>
                <a:schemeClr val="tx2"/>
              </a:buClr>
              <a:buNone/>
            </a:pPr>
            <a:r>
              <a:rPr lang="es-MX" sz="3600" dirty="0">
                <a:solidFill>
                  <a:schemeClr val="tx2"/>
                </a:solidFill>
              </a:rPr>
              <a:t>Energía total = E. cinética + E. potencial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uadroTexto 2">
                <a:extLst>
                  <a:ext uri="{FF2B5EF4-FFF2-40B4-BE49-F238E27FC236}">
                    <a16:creationId xmlns:a16="http://schemas.microsoft.com/office/drawing/2014/main" id="{99EC50AE-96CC-ADDB-9E70-E7CFC1833E59}"/>
                  </a:ext>
                </a:extLst>
              </p:cNvPr>
              <p:cNvSpPr txBox="1"/>
              <p:nvPr/>
            </p:nvSpPr>
            <p:spPr>
              <a:xfrm>
                <a:off x="3650476" y="5503888"/>
                <a:ext cx="4133760" cy="10371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sz="3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s-MX" sz="3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MX" sz="36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MX" sz="36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s-MX" sz="36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s-MX" sz="36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s-MX" sz="36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s-MX" sz="36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MX" sz="36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s-MX" sz="36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s-MX" sz="3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es-MX" sz="3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s-MX" sz="3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MX" sz="3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s-MX" sz="3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MX" sz="3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s-MX" sz="36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3" name="CuadroTexto 2">
                <a:extLst>
                  <a:ext uri="{FF2B5EF4-FFF2-40B4-BE49-F238E27FC236}">
                    <a16:creationId xmlns:a16="http://schemas.microsoft.com/office/drawing/2014/main" id="{99EC50AE-96CC-ADDB-9E70-E7CFC1833E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0476" y="5503888"/>
                <a:ext cx="4133760" cy="10371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02060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" grpId="0"/>
      <p:bldP spid="3" grpId="0"/>
    </p:bld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1280159" y="466343"/>
            <a:ext cx="9817807" cy="1362113"/>
          </a:xfrm>
        </p:spPr>
        <p:txBody>
          <a:bodyPr rtlCol="0" anchor="ctr">
            <a:normAutofit/>
          </a:bodyPr>
          <a:lstStyle/>
          <a:p>
            <a:pPr rtl="0"/>
            <a:r>
              <a:rPr lang="es-MX" sz="4800" dirty="0">
                <a:solidFill>
                  <a:schemeClr val="bg2"/>
                </a:solidFill>
              </a:rPr>
              <a:t>El teorema de Bernoulli</a:t>
            </a:r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A523D8AB-5ED8-B77C-CF1F-1DA581659C16}"/>
              </a:ext>
            </a:extLst>
          </p:cNvPr>
          <p:cNvSpPr txBox="1">
            <a:spLocks/>
          </p:cNvSpPr>
          <p:nvPr/>
        </p:nvSpPr>
        <p:spPr>
          <a:xfrm>
            <a:off x="356382" y="2232391"/>
            <a:ext cx="11216025" cy="15451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tx2"/>
              </a:buClr>
              <a:buNone/>
            </a:pPr>
            <a:r>
              <a:rPr lang="es-MX" sz="3600" dirty="0">
                <a:solidFill>
                  <a:schemeClr val="tx2"/>
                </a:solidFill>
              </a:rPr>
              <a:t>Si expresamos la energía en función de la densidad, se obtiene la siguiente expresión:</a:t>
            </a:r>
          </a:p>
        </p:txBody>
      </p:sp>
      <p:sp>
        <p:nvSpPr>
          <p:cNvPr id="2" name="Marcador de contenido 2">
            <a:extLst>
              <a:ext uri="{FF2B5EF4-FFF2-40B4-BE49-F238E27FC236}">
                <a16:creationId xmlns:a16="http://schemas.microsoft.com/office/drawing/2014/main" id="{D5F7ED93-9BAC-9077-B86C-E5EE7F6BC6CF}"/>
              </a:ext>
            </a:extLst>
          </p:cNvPr>
          <p:cNvSpPr txBox="1">
            <a:spLocks/>
          </p:cNvSpPr>
          <p:nvPr/>
        </p:nvSpPr>
        <p:spPr>
          <a:xfrm>
            <a:off x="356382" y="5503888"/>
            <a:ext cx="11216025" cy="1037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Clr>
                <a:schemeClr val="tx2"/>
              </a:buClr>
              <a:buNone/>
            </a:pPr>
            <a:r>
              <a:rPr lang="es-MX" sz="3600" dirty="0">
                <a:solidFill>
                  <a:schemeClr val="tx2"/>
                </a:solidFill>
              </a:rPr>
              <a:t>Esta es la </a:t>
            </a:r>
            <a:r>
              <a:rPr lang="es-MX" sz="3600" b="1" dirty="0">
                <a:solidFill>
                  <a:srgbClr val="0000FF"/>
                </a:solidFill>
              </a:rPr>
              <a:t>ecuación de Bernoulli</a:t>
            </a:r>
            <a:r>
              <a:rPr lang="es-MX" sz="3600" dirty="0">
                <a:solidFill>
                  <a:schemeClr val="tx2"/>
                </a:solidFill>
              </a:rPr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uadroTexto 2">
                <a:extLst>
                  <a:ext uri="{FF2B5EF4-FFF2-40B4-BE49-F238E27FC236}">
                    <a16:creationId xmlns:a16="http://schemas.microsoft.com/office/drawing/2014/main" id="{99EC50AE-96CC-ADDB-9E70-E7CFC1833E59}"/>
                  </a:ext>
                </a:extLst>
              </p:cNvPr>
              <p:cNvSpPr txBox="1"/>
              <p:nvPr/>
            </p:nvSpPr>
            <p:spPr>
              <a:xfrm>
                <a:off x="1720498" y="3662884"/>
                <a:ext cx="8937127" cy="10371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s-MX" sz="3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es-MX" sz="3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s-MX" sz="3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s-MX" sz="3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  <m:r>
                        <a:rPr lang="es-MX" sz="3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s-MX" sz="3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</m:t>
                      </m:r>
                      <m:f>
                        <m:fPr>
                          <m:ctrlP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s-MX" sz="3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s-MX" sz="3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s-MX" sz="3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MX" sz="360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sz="36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s-MX" sz="36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es-MX" sz="36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s-MX" sz="36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s-MX" sz="36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  <m:r>
                        <a:rPr lang="es-MX" sz="36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s-MX" sz="360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sz="36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s-MX" sz="3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s-MX" sz="36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MX" sz="36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s-MX" sz="36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s-MX" sz="36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s-MX" sz="36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s-MX" sz="36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s-MX" sz="36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s-MX" sz="36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s-MX" sz="36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3" name="CuadroTexto 2">
                <a:extLst>
                  <a:ext uri="{FF2B5EF4-FFF2-40B4-BE49-F238E27FC236}">
                    <a16:creationId xmlns:a16="http://schemas.microsoft.com/office/drawing/2014/main" id="{99EC50AE-96CC-ADDB-9E70-E7CFC1833E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0498" y="3662884"/>
                <a:ext cx="8937127" cy="10371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13108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" grpId="0"/>
      <p:bldP spid="3" grpId="0"/>
    </p:bld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1280159" y="466343"/>
            <a:ext cx="9817807" cy="1362113"/>
          </a:xfrm>
        </p:spPr>
        <p:txBody>
          <a:bodyPr rtlCol="0" anchor="ctr">
            <a:normAutofit/>
          </a:bodyPr>
          <a:lstStyle/>
          <a:p>
            <a:pPr rtl="0"/>
            <a:r>
              <a:rPr lang="es-MX" sz="4800" dirty="0">
                <a:solidFill>
                  <a:schemeClr val="bg2"/>
                </a:solidFill>
              </a:rPr>
              <a:t>Ejercicio – Ecuación de Bernoulli</a:t>
            </a:r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A523D8AB-5ED8-B77C-CF1F-1DA581659C16}"/>
              </a:ext>
            </a:extLst>
          </p:cNvPr>
          <p:cNvSpPr txBox="1">
            <a:spLocks/>
          </p:cNvSpPr>
          <p:nvPr/>
        </p:nvSpPr>
        <p:spPr>
          <a:xfrm>
            <a:off x="356382" y="2232391"/>
            <a:ext cx="11216025" cy="33600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tx2"/>
              </a:buClr>
              <a:buNone/>
            </a:pPr>
            <a:r>
              <a:rPr lang="es-MX" sz="3600" dirty="0">
                <a:solidFill>
                  <a:schemeClr val="tx2"/>
                </a:solidFill>
              </a:rPr>
              <a:t>Una tubería horizontal de 0.02 m</a:t>
            </a:r>
            <a:r>
              <a:rPr lang="es-MX" sz="3600" baseline="30000" dirty="0">
                <a:solidFill>
                  <a:schemeClr val="tx2"/>
                </a:solidFill>
              </a:rPr>
              <a:t>2</a:t>
            </a:r>
            <a:r>
              <a:rPr lang="es-MX" sz="3600" dirty="0">
                <a:solidFill>
                  <a:schemeClr val="tx2"/>
                </a:solidFill>
              </a:rPr>
              <a:t> de área en la sección 1 tiene un estrechamiento con un área de 0.01 m</a:t>
            </a:r>
            <a:r>
              <a:rPr lang="es-MX" sz="3600" baseline="30000" dirty="0">
                <a:solidFill>
                  <a:schemeClr val="tx2"/>
                </a:solidFill>
              </a:rPr>
              <a:t>2</a:t>
            </a:r>
            <a:r>
              <a:rPr lang="es-MX" sz="3600" dirty="0">
                <a:solidFill>
                  <a:schemeClr val="tx2"/>
                </a:solidFill>
              </a:rPr>
              <a:t>.</a:t>
            </a:r>
          </a:p>
          <a:p>
            <a:pPr marL="0" indent="0">
              <a:buClr>
                <a:schemeClr val="tx2"/>
              </a:buClr>
              <a:buNone/>
            </a:pPr>
            <a:r>
              <a:rPr lang="es-MX" sz="3600" dirty="0">
                <a:solidFill>
                  <a:schemeClr val="tx2"/>
                </a:solidFill>
              </a:rPr>
              <a:t>La velocidad en la sección 1 es de 4 m/s a una presión de   4 × 10</a:t>
            </a:r>
            <a:r>
              <a:rPr lang="es-MX" sz="3600" baseline="30000" dirty="0">
                <a:solidFill>
                  <a:schemeClr val="tx2"/>
                </a:solidFill>
              </a:rPr>
              <a:t>5</a:t>
            </a:r>
            <a:r>
              <a:rPr lang="es-MX" sz="3600" dirty="0">
                <a:solidFill>
                  <a:schemeClr val="tx2"/>
                </a:solidFill>
              </a:rPr>
              <a:t> </a:t>
            </a:r>
            <a:r>
              <a:rPr lang="es-MX" sz="3600" dirty="0" err="1">
                <a:solidFill>
                  <a:schemeClr val="tx2"/>
                </a:solidFill>
              </a:rPr>
              <a:t>Pa</a:t>
            </a:r>
            <a:r>
              <a:rPr lang="es-MX" sz="3600" dirty="0">
                <a:solidFill>
                  <a:schemeClr val="tx2"/>
                </a:solidFill>
              </a:rPr>
              <a:t>.</a:t>
            </a:r>
          </a:p>
          <a:p>
            <a:pPr marL="0" indent="0">
              <a:buClr>
                <a:schemeClr val="tx2"/>
              </a:buClr>
              <a:buNone/>
            </a:pPr>
            <a:endParaRPr lang="es-MX" sz="3600" dirty="0">
              <a:solidFill>
                <a:schemeClr val="tx2"/>
              </a:solidFill>
            </a:endParaRPr>
          </a:p>
          <a:p>
            <a:pPr marL="0" indent="0" algn="ctr">
              <a:buClr>
                <a:schemeClr val="tx2"/>
              </a:buClr>
              <a:buNone/>
            </a:pPr>
            <a:r>
              <a:rPr lang="es-MX" sz="3600" dirty="0">
                <a:solidFill>
                  <a:schemeClr val="tx2"/>
                </a:solidFill>
              </a:rPr>
              <a:t>¿Cuál es la velocidad y la presión en la sección 2?</a:t>
            </a:r>
          </a:p>
        </p:txBody>
      </p:sp>
    </p:spTree>
    <p:extLst>
      <p:ext uri="{BB962C8B-B14F-4D97-AF65-F5344CB8AC3E}">
        <p14:creationId xmlns:p14="http://schemas.microsoft.com/office/powerpoint/2010/main" val="3861722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1280159" y="466343"/>
            <a:ext cx="9817807" cy="1362113"/>
          </a:xfrm>
        </p:spPr>
        <p:txBody>
          <a:bodyPr rtlCol="0" anchor="ctr">
            <a:normAutofit/>
          </a:bodyPr>
          <a:lstStyle/>
          <a:p>
            <a:pPr rtl="0"/>
            <a:r>
              <a:rPr lang="es-MX" sz="4800" dirty="0">
                <a:solidFill>
                  <a:schemeClr val="bg2"/>
                </a:solidFill>
              </a:rPr>
              <a:t>Ejercicio – Ecuación de Bernoulli</a:t>
            </a:r>
          </a:p>
        </p:txBody>
      </p:sp>
      <p:grpSp>
        <p:nvGrpSpPr>
          <p:cNvPr id="24" name="Grupo 23">
            <a:extLst>
              <a:ext uri="{FF2B5EF4-FFF2-40B4-BE49-F238E27FC236}">
                <a16:creationId xmlns:a16="http://schemas.microsoft.com/office/drawing/2014/main" id="{B3EC6277-D3D9-ACAC-918C-894BDB7D1213}"/>
              </a:ext>
            </a:extLst>
          </p:cNvPr>
          <p:cNvGrpSpPr/>
          <p:nvPr/>
        </p:nvGrpSpPr>
        <p:grpSpPr>
          <a:xfrm>
            <a:off x="2841150" y="2712968"/>
            <a:ext cx="5876294" cy="2833392"/>
            <a:chOff x="5839183" y="2413165"/>
            <a:chExt cx="5876294" cy="2833392"/>
          </a:xfrm>
        </p:grpSpPr>
        <p:grpSp>
          <p:nvGrpSpPr>
            <p:cNvPr id="2" name="Grupo 1">
              <a:extLst>
                <a:ext uri="{FF2B5EF4-FFF2-40B4-BE49-F238E27FC236}">
                  <a16:creationId xmlns:a16="http://schemas.microsoft.com/office/drawing/2014/main" id="{CB336D06-4624-D7CB-BA9B-21F9A9B7DFF5}"/>
                </a:ext>
              </a:extLst>
            </p:cNvPr>
            <p:cNvGrpSpPr/>
            <p:nvPr/>
          </p:nvGrpSpPr>
          <p:grpSpPr>
            <a:xfrm>
              <a:off x="6096000" y="3237875"/>
              <a:ext cx="5001966" cy="674558"/>
              <a:chOff x="6096000" y="3237875"/>
              <a:chExt cx="5001966" cy="674558"/>
            </a:xfrm>
          </p:grpSpPr>
          <p:cxnSp>
            <p:nvCxnSpPr>
              <p:cNvPr id="3" name="Conector recto 2">
                <a:extLst>
                  <a:ext uri="{FF2B5EF4-FFF2-40B4-BE49-F238E27FC236}">
                    <a16:creationId xmlns:a16="http://schemas.microsoft.com/office/drawing/2014/main" id="{E5A950D0-5BA8-7789-C8EF-580AED4F375C}"/>
                  </a:ext>
                </a:extLst>
              </p:cNvPr>
              <p:cNvCxnSpPr/>
              <p:nvPr/>
            </p:nvCxnSpPr>
            <p:spPr>
              <a:xfrm>
                <a:off x="6096000" y="3237875"/>
                <a:ext cx="1893757" cy="0"/>
              </a:xfrm>
              <a:prstGeom prst="line">
                <a:avLst/>
              </a:prstGeom>
              <a:ln w="254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" name="Conector recto 4">
                <a:extLst>
                  <a:ext uri="{FF2B5EF4-FFF2-40B4-BE49-F238E27FC236}">
                    <a16:creationId xmlns:a16="http://schemas.microsoft.com/office/drawing/2014/main" id="{2DA63BAF-4CBA-6631-8EC0-0975504E343E}"/>
                  </a:ext>
                </a:extLst>
              </p:cNvPr>
              <p:cNvCxnSpPr/>
              <p:nvPr/>
            </p:nvCxnSpPr>
            <p:spPr>
              <a:xfrm>
                <a:off x="7989757" y="3252866"/>
                <a:ext cx="659568" cy="659567"/>
              </a:xfrm>
              <a:prstGeom prst="line">
                <a:avLst/>
              </a:prstGeom>
              <a:ln w="254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Conector recto 5">
                <a:extLst>
                  <a:ext uri="{FF2B5EF4-FFF2-40B4-BE49-F238E27FC236}">
                    <a16:creationId xmlns:a16="http://schemas.microsoft.com/office/drawing/2014/main" id="{B58C7135-8310-1F99-8873-F5DD4CB55704}"/>
                  </a:ext>
                </a:extLst>
              </p:cNvPr>
              <p:cNvCxnSpPr/>
              <p:nvPr/>
            </p:nvCxnSpPr>
            <p:spPr>
              <a:xfrm>
                <a:off x="8649325" y="3912432"/>
                <a:ext cx="2448641" cy="0"/>
              </a:xfrm>
              <a:prstGeom prst="line">
                <a:avLst/>
              </a:prstGeom>
              <a:ln w="254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" name="Grupo 6">
              <a:extLst>
                <a:ext uri="{FF2B5EF4-FFF2-40B4-BE49-F238E27FC236}">
                  <a16:creationId xmlns:a16="http://schemas.microsoft.com/office/drawing/2014/main" id="{833E81A9-7DE6-F9DC-8BC5-BC02639D6E4A}"/>
                </a:ext>
              </a:extLst>
            </p:cNvPr>
            <p:cNvGrpSpPr/>
            <p:nvPr/>
          </p:nvGrpSpPr>
          <p:grpSpPr>
            <a:xfrm flipV="1">
              <a:off x="6096000" y="4571999"/>
              <a:ext cx="5001966" cy="674558"/>
              <a:chOff x="6096000" y="3237875"/>
              <a:chExt cx="5001966" cy="674558"/>
            </a:xfrm>
          </p:grpSpPr>
          <p:cxnSp>
            <p:nvCxnSpPr>
              <p:cNvPr id="8" name="Conector recto 7">
                <a:extLst>
                  <a:ext uri="{FF2B5EF4-FFF2-40B4-BE49-F238E27FC236}">
                    <a16:creationId xmlns:a16="http://schemas.microsoft.com/office/drawing/2014/main" id="{13930E55-65F4-4D28-825B-8F27F666983B}"/>
                  </a:ext>
                </a:extLst>
              </p:cNvPr>
              <p:cNvCxnSpPr/>
              <p:nvPr/>
            </p:nvCxnSpPr>
            <p:spPr>
              <a:xfrm>
                <a:off x="6096000" y="3237875"/>
                <a:ext cx="1893757" cy="0"/>
              </a:xfrm>
              <a:prstGeom prst="line">
                <a:avLst/>
              </a:prstGeom>
              <a:ln w="254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Conector recto 8">
                <a:extLst>
                  <a:ext uri="{FF2B5EF4-FFF2-40B4-BE49-F238E27FC236}">
                    <a16:creationId xmlns:a16="http://schemas.microsoft.com/office/drawing/2014/main" id="{EC7B6CCE-513A-3269-6BF9-C124D0FAE212}"/>
                  </a:ext>
                </a:extLst>
              </p:cNvPr>
              <p:cNvCxnSpPr/>
              <p:nvPr/>
            </p:nvCxnSpPr>
            <p:spPr>
              <a:xfrm>
                <a:off x="7989757" y="3252866"/>
                <a:ext cx="659568" cy="659567"/>
              </a:xfrm>
              <a:prstGeom prst="line">
                <a:avLst/>
              </a:prstGeom>
              <a:ln w="254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Conector recto 9">
                <a:extLst>
                  <a:ext uri="{FF2B5EF4-FFF2-40B4-BE49-F238E27FC236}">
                    <a16:creationId xmlns:a16="http://schemas.microsoft.com/office/drawing/2014/main" id="{760E5EB3-C856-E01C-67B6-A138F18F2AA8}"/>
                  </a:ext>
                </a:extLst>
              </p:cNvPr>
              <p:cNvCxnSpPr/>
              <p:nvPr/>
            </p:nvCxnSpPr>
            <p:spPr>
              <a:xfrm>
                <a:off x="8649325" y="3912432"/>
                <a:ext cx="2448641" cy="0"/>
              </a:xfrm>
              <a:prstGeom prst="line">
                <a:avLst/>
              </a:prstGeom>
              <a:ln w="254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" name="Cilindro 10">
              <a:extLst>
                <a:ext uri="{FF2B5EF4-FFF2-40B4-BE49-F238E27FC236}">
                  <a16:creationId xmlns:a16="http://schemas.microsoft.com/office/drawing/2014/main" id="{3B63BC83-0765-C7C8-9907-C9B541DE2D66}"/>
                </a:ext>
              </a:extLst>
            </p:cNvPr>
            <p:cNvSpPr/>
            <p:nvPr/>
          </p:nvSpPr>
          <p:spPr>
            <a:xfrm rot="16200000">
              <a:off x="5917624" y="3634117"/>
              <a:ext cx="2010673" cy="1184225"/>
            </a:xfrm>
            <a:prstGeom prst="can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2" name="Cilindro 11">
              <a:extLst>
                <a:ext uri="{FF2B5EF4-FFF2-40B4-BE49-F238E27FC236}">
                  <a16:creationId xmlns:a16="http://schemas.microsoft.com/office/drawing/2014/main" id="{CBC24AA5-B504-0ADF-AC70-1B5F2ED50840}"/>
                </a:ext>
              </a:extLst>
            </p:cNvPr>
            <p:cNvSpPr/>
            <p:nvPr/>
          </p:nvSpPr>
          <p:spPr>
            <a:xfrm rot="16200000">
              <a:off x="9811067" y="3650102"/>
              <a:ext cx="659566" cy="1184225"/>
            </a:xfrm>
            <a:prstGeom prst="can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4" name="CuadroTexto 13">
              <a:extLst>
                <a:ext uri="{FF2B5EF4-FFF2-40B4-BE49-F238E27FC236}">
                  <a16:creationId xmlns:a16="http://schemas.microsoft.com/office/drawing/2014/main" id="{15C7D322-BEF5-0463-6E7B-201603D90B82}"/>
                </a:ext>
              </a:extLst>
            </p:cNvPr>
            <p:cNvSpPr txBox="1"/>
            <p:nvPr/>
          </p:nvSpPr>
          <p:spPr>
            <a:xfrm>
              <a:off x="5951370" y="2413165"/>
              <a:ext cx="56137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MX" sz="3200" dirty="0">
                  <a:solidFill>
                    <a:schemeClr val="tx2"/>
                  </a:solidFill>
                </a:rPr>
                <a:t>A</a:t>
              </a:r>
              <a:r>
                <a:rPr lang="es-MX" sz="3200" baseline="-25000" dirty="0">
                  <a:solidFill>
                    <a:schemeClr val="tx2"/>
                  </a:solidFill>
                </a:rPr>
                <a:t>1</a:t>
              </a:r>
              <a:endParaRPr lang="es-MX" baseline="-25000" dirty="0">
                <a:solidFill>
                  <a:schemeClr val="tx2"/>
                </a:solidFill>
              </a:endParaRPr>
            </a:p>
          </p:txBody>
        </p:sp>
        <p:sp>
          <p:nvSpPr>
            <p:cNvPr id="15" name="CuadroTexto 14">
              <a:extLst>
                <a:ext uri="{FF2B5EF4-FFF2-40B4-BE49-F238E27FC236}">
                  <a16:creationId xmlns:a16="http://schemas.microsoft.com/office/drawing/2014/main" id="{A4A13FA9-856C-8ADB-38A6-C17284120F4A}"/>
                </a:ext>
              </a:extLst>
            </p:cNvPr>
            <p:cNvSpPr txBox="1"/>
            <p:nvPr/>
          </p:nvSpPr>
          <p:spPr>
            <a:xfrm>
              <a:off x="9268051" y="3223149"/>
              <a:ext cx="56137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MX" sz="3200" dirty="0">
                  <a:solidFill>
                    <a:schemeClr val="tx2"/>
                  </a:solidFill>
                </a:rPr>
                <a:t>A</a:t>
              </a:r>
              <a:r>
                <a:rPr lang="es-MX" sz="3200" baseline="-25000" dirty="0">
                  <a:solidFill>
                    <a:schemeClr val="tx2"/>
                  </a:solidFill>
                </a:rPr>
                <a:t>2</a:t>
              </a:r>
              <a:endParaRPr lang="es-MX" baseline="-25000" dirty="0">
                <a:solidFill>
                  <a:schemeClr val="tx2"/>
                </a:solidFill>
              </a:endParaRPr>
            </a:p>
          </p:txBody>
        </p:sp>
        <p:cxnSp>
          <p:nvCxnSpPr>
            <p:cNvPr id="16" name="Conector recto 15">
              <a:extLst>
                <a:ext uri="{FF2B5EF4-FFF2-40B4-BE49-F238E27FC236}">
                  <a16:creationId xmlns:a16="http://schemas.microsoft.com/office/drawing/2014/main" id="{E003AA08-72EC-5EED-CDA8-2AE91898A179}"/>
                </a:ext>
              </a:extLst>
            </p:cNvPr>
            <p:cNvCxnSpPr/>
            <p:nvPr/>
          </p:nvCxnSpPr>
          <p:spPr>
            <a:xfrm>
              <a:off x="5966600" y="3582649"/>
              <a:ext cx="2023157" cy="0"/>
            </a:xfrm>
            <a:prstGeom prst="line">
              <a:avLst/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ector recto 16">
              <a:extLst>
                <a:ext uri="{FF2B5EF4-FFF2-40B4-BE49-F238E27FC236}">
                  <a16:creationId xmlns:a16="http://schemas.microsoft.com/office/drawing/2014/main" id="{08DE3C96-D535-5B76-F1A1-C85A4F55B271}"/>
                </a:ext>
              </a:extLst>
            </p:cNvPr>
            <p:cNvCxnSpPr/>
            <p:nvPr/>
          </p:nvCxnSpPr>
          <p:spPr>
            <a:xfrm>
              <a:off x="7989757" y="3582649"/>
              <a:ext cx="659568" cy="562551"/>
            </a:xfrm>
            <a:prstGeom prst="line">
              <a:avLst/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ector recto de flecha 17">
              <a:extLst>
                <a:ext uri="{FF2B5EF4-FFF2-40B4-BE49-F238E27FC236}">
                  <a16:creationId xmlns:a16="http://schemas.microsoft.com/office/drawing/2014/main" id="{CD7F0934-A02C-084F-1567-E65E61D9CD95}"/>
                </a:ext>
              </a:extLst>
            </p:cNvPr>
            <p:cNvCxnSpPr>
              <a:cxnSpLocks/>
            </p:cNvCxnSpPr>
            <p:nvPr/>
          </p:nvCxnSpPr>
          <p:spPr>
            <a:xfrm>
              <a:off x="8634335" y="4152246"/>
              <a:ext cx="2421161" cy="2711"/>
            </a:xfrm>
            <a:prstGeom prst="straightConnector1">
              <a:avLst/>
            </a:prstGeom>
            <a:ln w="190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ector recto de flecha 18">
              <a:extLst>
                <a:ext uri="{FF2B5EF4-FFF2-40B4-BE49-F238E27FC236}">
                  <a16:creationId xmlns:a16="http://schemas.microsoft.com/office/drawing/2014/main" id="{8692ADAF-2BAC-48E9-0AE3-2F4A1B865242}"/>
                </a:ext>
              </a:extLst>
            </p:cNvPr>
            <p:cNvCxnSpPr>
              <a:cxnSpLocks/>
            </p:cNvCxnSpPr>
            <p:nvPr/>
          </p:nvCxnSpPr>
          <p:spPr>
            <a:xfrm>
              <a:off x="5861153" y="4312025"/>
              <a:ext cx="2458388" cy="17450"/>
            </a:xfrm>
            <a:prstGeom prst="straightConnector1">
              <a:avLst/>
            </a:prstGeom>
            <a:ln w="190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ector recto 19">
              <a:extLst>
                <a:ext uri="{FF2B5EF4-FFF2-40B4-BE49-F238E27FC236}">
                  <a16:creationId xmlns:a16="http://schemas.microsoft.com/office/drawing/2014/main" id="{B9CB5F16-557A-A40C-9ECC-C40D9B4115F3}"/>
                </a:ext>
              </a:extLst>
            </p:cNvPr>
            <p:cNvCxnSpPr/>
            <p:nvPr/>
          </p:nvCxnSpPr>
          <p:spPr>
            <a:xfrm>
              <a:off x="5839183" y="5009211"/>
              <a:ext cx="2023157" cy="0"/>
            </a:xfrm>
            <a:prstGeom prst="line">
              <a:avLst/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ector recto 20">
              <a:extLst>
                <a:ext uri="{FF2B5EF4-FFF2-40B4-BE49-F238E27FC236}">
                  <a16:creationId xmlns:a16="http://schemas.microsoft.com/office/drawing/2014/main" id="{A673E3FB-A3DC-86BB-64E0-25CAA31405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62340" y="4439164"/>
              <a:ext cx="659568" cy="562551"/>
            </a:xfrm>
            <a:prstGeom prst="line">
              <a:avLst/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ector recto de flecha 21">
              <a:extLst>
                <a:ext uri="{FF2B5EF4-FFF2-40B4-BE49-F238E27FC236}">
                  <a16:creationId xmlns:a16="http://schemas.microsoft.com/office/drawing/2014/main" id="{75D8A65D-183E-25C7-7DB1-F9B7DEACF1BE}"/>
                </a:ext>
              </a:extLst>
            </p:cNvPr>
            <p:cNvCxnSpPr>
              <a:cxnSpLocks/>
            </p:cNvCxnSpPr>
            <p:nvPr/>
          </p:nvCxnSpPr>
          <p:spPr>
            <a:xfrm>
              <a:off x="8521908" y="4424173"/>
              <a:ext cx="2576058" cy="0"/>
            </a:xfrm>
            <a:prstGeom prst="straightConnector1">
              <a:avLst/>
            </a:prstGeom>
            <a:ln w="190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CuadroTexto 22">
              <a:extLst>
                <a:ext uri="{FF2B5EF4-FFF2-40B4-BE49-F238E27FC236}">
                  <a16:creationId xmlns:a16="http://schemas.microsoft.com/office/drawing/2014/main" id="{C74F9DB4-0AD3-35FA-8401-51B645FFC709}"/>
                </a:ext>
              </a:extLst>
            </p:cNvPr>
            <p:cNvSpPr txBox="1"/>
            <p:nvPr/>
          </p:nvSpPr>
          <p:spPr>
            <a:xfrm>
              <a:off x="11205401" y="3949826"/>
              <a:ext cx="51007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MX" sz="3200" dirty="0">
                  <a:solidFill>
                    <a:schemeClr val="tx2"/>
                  </a:solidFill>
                </a:rPr>
                <a:t>v</a:t>
              </a:r>
              <a:r>
                <a:rPr lang="es-MX" sz="3200" baseline="-25000" dirty="0">
                  <a:solidFill>
                    <a:schemeClr val="tx2"/>
                  </a:solidFill>
                </a:rPr>
                <a:t>2</a:t>
              </a:r>
              <a:endParaRPr lang="es-MX" baseline="-25000" dirty="0">
                <a:solidFill>
                  <a:schemeClr val="tx2"/>
                </a:solidFill>
              </a:endParaRPr>
            </a:p>
          </p:txBody>
        </p:sp>
      </p:grpSp>
      <p:sp>
        <p:nvSpPr>
          <p:cNvPr id="25" name="CuadroTexto 24">
            <a:extLst>
              <a:ext uri="{FF2B5EF4-FFF2-40B4-BE49-F238E27FC236}">
                <a16:creationId xmlns:a16="http://schemas.microsoft.com/office/drawing/2014/main" id="{E9F5E716-9AAA-3513-207C-F96DD3481AD2}"/>
              </a:ext>
            </a:extLst>
          </p:cNvPr>
          <p:cNvSpPr txBox="1"/>
          <p:nvPr/>
        </p:nvSpPr>
        <p:spPr>
          <a:xfrm>
            <a:off x="2110500" y="4233644"/>
            <a:ext cx="5100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3200" dirty="0">
                <a:solidFill>
                  <a:schemeClr val="tx2"/>
                </a:solidFill>
              </a:rPr>
              <a:t>v</a:t>
            </a:r>
            <a:r>
              <a:rPr lang="es-MX" sz="3200" baseline="-25000" dirty="0">
                <a:solidFill>
                  <a:schemeClr val="tx2"/>
                </a:solidFill>
              </a:rPr>
              <a:t>1</a:t>
            </a:r>
            <a:endParaRPr lang="es-MX" baseline="-25000" dirty="0">
              <a:solidFill>
                <a:schemeClr val="tx2"/>
              </a:solidFill>
            </a:endParaRP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122ED37B-A7E0-8FBE-CF34-A059AEB8F7B9}"/>
              </a:ext>
            </a:extLst>
          </p:cNvPr>
          <p:cNvSpPr txBox="1"/>
          <p:nvPr/>
        </p:nvSpPr>
        <p:spPr>
          <a:xfrm>
            <a:off x="3048725" y="5776211"/>
            <a:ext cx="1752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3200" dirty="0">
                <a:solidFill>
                  <a:schemeClr val="tx2"/>
                </a:solidFill>
              </a:rPr>
              <a:t>Sección 1</a:t>
            </a:r>
            <a:endParaRPr lang="es-MX" baseline="-25000" dirty="0">
              <a:solidFill>
                <a:schemeClr val="tx2"/>
              </a:solidFill>
            </a:endParaRP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4FBD2974-49D5-9B3F-D632-6EB348B04661}"/>
              </a:ext>
            </a:extLst>
          </p:cNvPr>
          <p:cNvSpPr txBox="1"/>
          <p:nvPr/>
        </p:nvSpPr>
        <p:spPr>
          <a:xfrm>
            <a:off x="6550704" y="5150774"/>
            <a:ext cx="1752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3200" dirty="0">
                <a:solidFill>
                  <a:schemeClr val="tx2"/>
                </a:solidFill>
              </a:rPr>
              <a:t>Sección 2</a:t>
            </a:r>
            <a:endParaRPr lang="es-MX" baseline="-25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1696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1280159" y="466343"/>
            <a:ext cx="9817807" cy="1362113"/>
          </a:xfrm>
        </p:spPr>
        <p:txBody>
          <a:bodyPr rtlCol="0" anchor="ctr">
            <a:normAutofit/>
          </a:bodyPr>
          <a:lstStyle/>
          <a:p>
            <a:pPr rtl="0"/>
            <a:r>
              <a:rPr lang="es-MX" sz="4800" dirty="0">
                <a:solidFill>
                  <a:schemeClr val="bg2"/>
                </a:solidFill>
              </a:rPr>
              <a:t>Ejercicio – Ecuación de Bernoulli</a:t>
            </a:r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A523D8AB-5ED8-B77C-CF1F-1DA581659C16}"/>
              </a:ext>
            </a:extLst>
          </p:cNvPr>
          <p:cNvSpPr txBox="1">
            <a:spLocks/>
          </p:cNvSpPr>
          <p:nvPr/>
        </p:nvSpPr>
        <p:spPr>
          <a:xfrm>
            <a:off x="356383" y="2232391"/>
            <a:ext cx="4050726" cy="33600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tx2"/>
              </a:buClr>
              <a:buNone/>
            </a:pPr>
            <a:r>
              <a:rPr lang="es-MX" sz="3600" b="1" dirty="0">
                <a:solidFill>
                  <a:srgbClr val="FF0000"/>
                </a:solidFill>
              </a:rPr>
              <a:t>Datos:</a:t>
            </a:r>
          </a:p>
          <a:p>
            <a:pPr marL="0" indent="0">
              <a:buClr>
                <a:schemeClr val="tx2"/>
              </a:buClr>
              <a:buNone/>
            </a:pPr>
            <a:r>
              <a:rPr lang="es-MX" sz="3600" dirty="0">
                <a:solidFill>
                  <a:schemeClr val="tx2"/>
                </a:solidFill>
              </a:rPr>
              <a:t>v</a:t>
            </a:r>
            <a:r>
              <a:rPr lang="es-MX" sz="3600" baseline="-25000" dirty="0">
                <a:solidFill>
                  <a:schemeClr val="tx2"/>
                </a:solidFill>
              </a:rPr>
              <a:t>2</a:t>
            </a:r>
            <a:r>
              <a:rPr lang="es-MX" sz="3600" dirty="0">
                <a:solidFill>
                  <a:schemeClr val="tx2"/>
                </a:solidFill>
              </a:rPr>
              <a:t> = ?</a:t>
            </a:r>
          </a:p>
          <a:p>
            <a:pPr marL="0" indent="0">
              <a:buClr>
                <a:schemeClr val="tx2"/>
              </a:buClr>
              <a:buNone/>
            </a:pPr>
            <a:r>
              <a:rPr lang="es-MX" sz="3600" dirty="0">
                <a:solidFill>
                  <a:schemeClr val="tx2"/>
                </a:solidFill>
              </a:rPr>
              <a:t>P</a:t>
            </a:r>
            <a:r>
              <a:rPr lang="es-MX" sz="3600" baseline="-25000" dirty="0">
                <a:solidFill>
                  <a:schemeClr val="tx2"/>
                </a:solidFill>
              </a:rPr>
              <a:t>2</a:t>
            </a:r>
            <a:r>
              <a:rPr lang="es-MX" sz="3600" dirty="0">
                <a:solidFill>
                  <a:schemeClr val="tx2"/>
                </a:solidFill>
              </a:rPr>
              <a:t> = ?</a:t>
            </a:r>
          </a:p>
          <a:p>
            <a:pPr marL="0" indent="0">
              <a:buClr>
                <a:schemeClr val="tx2"/>
              </a:buClr>
              <a:buNone/>
            </a:pPr>
            <a:r>
              <a:rPr lang="es-MX" sz="3600" dirty="0">
                <a:solidFill>
                  <a:schemeClr val="tx2"/>
                </a:solidFill>
              </a:rPr>
              <a:t>A</a:t>
            </a:r>
            <a:r>
              <a:rPr lang="es-MX" sz="3600" baseline="-25000" dirty="0">
                <a:solidFill>
                  <a:schemeClr val="tx2"/>
                </a:solidFill>
              </a:rPr>
              <a:t>1</a:t>
            </a:r>
            <a:r>
              <a:rPr lang="es-MX" sz="3600" dirty="0">
                <a:solidFill>
                  <a:schemeClr val="tx2"/>
                </a:solidFill>
              </a:rPr>
              <a:t> = 0.02 m2</a:t>
            </a:r>
          </a:p>
          <a:p>
            <a:pPr marL="0" indent="0">
              <a:buClr>
                <a:schemeClr val="tx2"/>
              </a:buClr>
              <a:buNone/>
            </a:pPr>
            <a:r>
              <a:rPr lang="es-MX" sz="3600" dirty="0">
                <a:solidFill>
                  <a:schemeClr val="tx2"/>
                </a:solidFill>
              </a:rPr>
              <a:t>A</a:t>
            </a:r>
            <a:r>
              <a:rPr lang="es-MX" sz="3600" baseline="-25000" dirty="0">
                <a:solidFill>
                  <a:schemeClr val="tx2"/>
                </a:solidFill>
              </a:rPr>
              <a:t>2</a:t>
            </a:r>
            <a:r>
              <a:rPr lang="es-MX" sz="3600" dirty="0">
                <a:solidFill>
                  <a:schemeClr val="tx2"/>
                </a:solidFill>
              </a:rPr>
              <a:t> = 0.01 m2</a:t>
            </a:r>
          </a:p>
        </p:txBody>
      </p:sp>
      <p:sp>
        <p:nvSpPr>
          <p:cNvPr id="2" name="Marcador de contenido 2">
            <a:extLst>
              <a:ext uri="{FF2B5EF4-FFF2-40B4-BE49-F238E27FC236}">
                <a16:creationId xmlns:a16="http://schemas.microsoft.com/office/drawing/2014/main" id="{E5168824-0F92-3440-FD47-F7036099F05E}"/>
              </a:ext>
            </a:extLst>
          </p:cNvPr>
          <p:cNvSpPr txBox="1">
            <a:spLocks/>
          </p:cNvSpPr>
          <p:nvPr/>
        </p:nvSpPr>
        <p:spPr>
          <a:xfrm>
            <a:off x="4435214" y="3030434"/>
            <a:ext cx="4050726" cy="33600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tx2"/>
              </a:buClr>
              <a:buNone/>
            </a:pPr>
            <a:r>
              <a:rPr lang="es-MX" sz="3600" dirty="0">
                <a:solidFill>
                  <a:schemeClr val="tx2"/>
                </a:solidFill>
              </a:rPr>
              <a:t>v</a:t>
            </a:r>
            <a:r>
              <a:rPr lang="es-MX" sz="3600" baseline="-25000" dirty="0">
                <a:solidFill>
                  <a:schemeClr val="tx2"/>
                </a:solidFill>
              </a:rPr>
              <a:t>1</a:t>
            </a:r>
            <a:r>
              <a:rPr lang="es-MX" sz="3600" dirty="0">
                <a:solidFill>
                  <a:schemeClr val="tx2"/>
                </a:solidFill>
              </a:rPr>
              <a:t> = 4 m/s</a:t>
            </a:r>
          </a:p>
          <a:p>
            <a:pPr marL="0" indent="0">
              <a:buClr>
                <a:schemeClr val="tx2"/>
              </a:buClr>
              <a:buNone/>
            </a:pPr>
            <a:r>
              <a:rPr lang="es-MX" sz="3600" dirty="0">
                <a:solidFill>
                  <a:schemeClr val="tx2"/>
                </a:solidFill>
                <a:latin typeface="Symbol" panose="05050102010706020507" pitchFamily="18" charset="2"/>
              </a:rPr>
              <a:t>r</a:t>
            </a:r>
            <a:r>
              <a:rPr lang="es-MX" sz="3600" dirty="0">
                <a:solidFill>
                  <a:schemeClr val="tx2"/>
                </a:solidFill>
              </a:rPr>
              <a:t> = 1000 kg/m</a:t>
            </a:r>
            <a:r>
              <a:rPr lang="es-MX" sz="3600" baseline="30000" dirty="0">
                <a:solidFill>
                  <a:schemeClr val="tx2"/>
                </a:solidFill>
              </a:rPr>
              <a:t>3</a:t>
            </a:r>
          </a:p>
          <a:p>
            <a:pPr marL="0" indent="0">
              <a:buClr>
                <a:schemeClr val="tx2"/>
              </a:buClr>
              <a:buNone/>
            </a:pPr>
            <a:r>
              <a:rPr lang="es-MX" sz="3600" dirty="0">
                <a:solidFill>
                  <a:schemeClr val="tx2"/>
                </a:solidFill>
              </a:rPr>
              <a:t>P</a:t>
            </a:r>
            <a:r>
              <a:rPr lang="es-MX" sz="3600" baseline="-25000" dirty="0">
                <a:solidFill>
                  <a:schemeClr val="tx2"/>
                </a:solidFill>
              </a:rPr>
              <a:t>1</a:t>
            </a:r>
            <a:r>
              <a:rPr lang="es-MX" sz="3600" dirty="0">
                <a:solidFill>
                  <a:schemeClr val="tx2"/>
                </a:solidFill>
              </a:rPr>
              <a:t> = 4 x 10</a:t>
            </a:r>
            <a:r>
              <a:rPr lang="es-MX" sz="3600" baseline="30000" dirty="0">
                <a:solidFill>
                  <a:schemeClr val="tx2"/>
                </a:solidFill>
              </a:rPr>
              <a:t>5</a:t>
            </a:r>
            <a:r>
              <a:rPr lang="es-MX" sz="3600" dirty="0">
                <a:solidFill>
                  <a:schemeClr val="tx2"/>
                </a:solidFill>
              </a:rPr>
              <a:t> </a:t>
            </a:r>
            <a:r>
              <a:rPr lang="es-MX" sz="3600" dirty="0" err="1">
                <a:solidFill>
                  <a:schemeClr val="tx2"/>
                </a:solidFill>
              </a:rPr>
              <a:t>Pa</a:t>
            </a:r>
            <a:endParaRPr lang="es-MX" sz="3600" dirty="0">
              <a:solidFill>
                <a:schemeClr val="tx2"/>
              </a:solidFill>
            </a:endParaRPr>
          </a:p>
          <a:p>
            <a:pPr marL="0" indent="0">
              <a:buClr>
                <a:schemeClr val="tx2"/>
              </a:buClr>
              <a:buNone/>
            </a:pPr>
            <a:endParaRPr lang="es-MX" sz="36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2050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2" grpId="0" uiExpand="1" build="p"/>
    </p:bld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1280159" y="466343"/>
            <a:ext cx="9817807" cy="1362113"/>
          </a:xfrm>
        </p:spPr>
        <p:txBody>
          <a:bodyPr rtlCol="0" anchor="ctr">
            <a:normAutofit/>
          </a:bodyPr>
          <a:lstStyle/>
          <a:p>
            <a:pPr rtl="0"/>
            <a:r>
              <a:rPr lang="es-MX" sz="4800" dirty="0">
                <a:solidFill>
                  <a:schemeClr val="bg2"/>
                </a:solidFill>
              </a:rPr>
              <a:t>Ejercicio – Ecuación de Bernoulli</a:t>
            </a:r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A523D8AB-5ED8-B77C-CF1F-1DA581659C16}"/>
              </a:ext>
            </a:extLst>
          </p:cNvPr>
          <p:cNvSpPr txBox="1">
            <a:spLocks/>
          </p:cNvSpPr>
          <p:nvPr/>
        </p:nvSpPr>
        <p:spPr>
          <a:xfrm>
            <a:off x="356383" y="2232391"/>
            <a:ext cx="4050726" cy="6906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tx2"/>
              </a:buClr>
              <a:buNone/>
            </a:pPr>
            <a:r>
              <a:rPr lang="es-MX" sz="3600" b="1" dirty="0">
                <a:solidFill>
                  <a:srgbClr val="FF0000"/>
                </a:solidFill>
              </a:rPr>
              <a:t>Expresiones:</a:t>
            </a:r>
            <a:endParaRPr lang="es-MX" sz="3600" dirty="0">
              <a:solidFill>
                <a:schemeClr val="tx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uadroTexto 2">
                <a:extLst>
                  <a:ext uri="{FF2B5EF4-FFF2-40B4-BE49-F238E27FC236}">
                    <a16:creationId xmlns:a16="http://schemas.microsoft.com/office/drawing/2014/main" id="{E0F9B280-9979-A461-4395-9E233DECB329}"/>
                  </a:ext>
                </a:extLst>
              </p:cNvPr>
              <p:cNvSpPr txBox="1"/>
              <p:nvPr/>
            </p:nvSpPr>
            <p:spPr>
              <a:xfrm>
                <a:off x="3475283" y="3062933"/>
                <a:ext cx="2620717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s-MX" sz="3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MX" sz="36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sz="36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s-MX" sz="36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sz="36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s-MX" sz="36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3" name="CuadroTexto 2">
                <a:extLst>
                  <a:ext uri="{FF2B5EF4-FFF2-40B4-BE49-F238E27FC236}">
                    <a16:creationId xmlns:a16="http://schemas.microsoft.com/office/drawing/2014/main" id="{E0F9B280-9979-A461-4395-9E233DECB3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5283" y="3062933"/>
                <a:ext cx="2620717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id="{4738C0D2-CBA4-E54B-9A6A-3281AD5DD882}"/>
              </a:ext>
            </a:extLst>
          </p:cNvPr>
          <p:cNvSpPr txBox="1">
            <a:spLocks/>
          </p:cNvSpPr>
          <p:nvPr/>
        </p:nvSpPr>
        <p:spPr>
          <a:xfrm>
            <a:off x="3405019" y="2232391"/>
            <a:ext cx="5008589" cy="6755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tx2"/>
              </a:buClr>
              <a:buNone/>
            </a:pPr>
            <a:r>
              <a:rPr lang="es-MX" sz="3600" dirty="0">
                <a:solidFill>
                  <a:schemeClr val="tx2"/>
                </a:solidFill>
              </a:rPr>
              <a:t>Ecuación de continuidad</a:t>
            </a:r>
          </a:p>
          <a:p>
            <a:pPr marL="0" indent="0">
              <a:buClr>
                <a:schemeClr val="tx2"/>
              </a:buClr>
              <a:buNone/>
            </a:pPr>
            <a:endParaRPr lang="es-MX" sz="3600" dirty="0">
              <a:solidFill>
                <a:schemeClr val="tx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uadroTexto 5">
                <a:extLst>
                  <a:ext uri="{FF2B5EF4-FFF2-40B4-BE49-F238E27FC236}">
                    <a16:creationId xmlns:a16="http://schemas.microsoft.com/office/drawing/2014/main" id="{BA927ECA-E763-3FFC-4C31-83B53B04E1A2}"/>
                  </a:ext>
                </a:extLst>
              </p:cNvPr>
              <p:cNvSpPr txBox="1"/>
              <p:nvPr/>
            </p:nvSpPr>
            <p:spPr>
              <a:xfrm>
                <a:off x="900725" y="5029545"/>
                <a:ext cx="8937127" cy="10371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s-MX" sz="3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es-MX" sz="3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s-MX" sz="3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s-MX" sz="3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  <m:r>
                        <a:rPr lang="es-MX" sz="3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s-MX" sz="3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</m:t>
                      </m:r>
                      <m:f>
                        <m:fPr>
                          <m:ctrlP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s-MX" sz="3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s-MX" sz="3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s-MX" sz="3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MX" sz="360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sz="36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s-MX" sz="36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es-MX" sz="36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s-MX" sz="36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s-MX" sz="36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  <m:r>
                        <a:rPr lang="es-MX" sz="36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s-MX" sz="360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sz="36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s-MX" sz="3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s-MX" sz="36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MX" sz="36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s-MX" sz="36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s-MX" sz="36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s-MX" sz="36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s-MX" sz="36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s-MX" sz="36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s-MX" sz="36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s-MX" sz="36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6" name="CuadroTexto 5">
                <a:extLst>
                  <a:ext uri="{FF2B5EF4-FFF2-40B4-BE49-F238E27FC236}">
                    <a16:creationId xmlns:a16="http://schemas.microsoft.com/office/drawing/2014/main" id="{BA927ECA-E763-3FFC-4C31-83B53B04E1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725" y="5029545"/>
                <a:ext cx="8937127" cy="10371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F1A8E562-70B1-EFB8-6E2B-7F2E7C5B4AE2}"/>
              </a:ext>
            </a:extLst>
          </p:cNvPr>
          <p:cNvSpPr txBox="1">
            <a:spLocks/>
          </p:cNvSpPr>
          <p:nvPr/>
        </p:nvSpPr>
        <p:spPr>
          <a:xfrm>
            <a:off x="900725" y="4059619"/>
            <a:ext cx="5008589" cy="6755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tx2"/>
              </a:buClr>
              <a:buNone/>
            </a:pPr>
            <a:r>
              <a:rPr lang="es-MX" sz="3600" dirty="0">
                <a:solidFill>
                  <a:schemeClr val="tx2"/>
                </a:solidFill>
              </a:rPr>
              <a:t>Ecuación de Bernoulli</a:t>
            </a:r>
          </a:p>
          <a:p>
            <a:pPr marL="0" indent="0">
              <a:buClr>
                <a:schemeClr val="tx2"/>
              </a:buClr>
              <a:buNone/>
            </a:pPr>
            <a:endParaRPr lang="es-MX" sz="3600" dirty="0">
              <a:solidFill>
                <a:schemeClr val="tx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E191EB7A-9AD3-8009-FD47-1B76B8EC760E}"/>
                  </a:ext>
                </a:extLst>
              </p:cNvPr>
              <p:cNvSpPr txBox="1"/>
              <p:nvPr/>
            </p:nvSpPr>
            <p:spPr>
              <a:xfrm>
                <a:off x="7561909" y="2818645"/>
                <a:ext cx="2114232" cy="11314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s-MX" sz="3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s-MX" sz="36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MX" sz="36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s-MX" sz="36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s-MX" sz="36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MX" sz="36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s-MX" sz="36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s-MX" sz="36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MX" sz="36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s-MX" sz="36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s-MX" sz="36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E191EB7A-9AD3-8009-FD47-1B76B8EC76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1909" y="2818645"/>
                <a:ext cx="2114232" cy="11314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33141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3" grpId="0"/>
      <p:bldP spid="5" grpId="0" uiExpand="1" build="p"/>
      <p:bldP spid="6" grpId="0"/>
      <p:bldP spid="7" grpId="0" uiExpand="1" build="p"/>
      <p:bldP spid="8" grpId="0"/>
    </p:bld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1280159" y="466343"/>
            <a:ext cx="9817807" cy="1362113"/>
          </a:xfrm>
        </p:spPr>
        <p:txBody>
          <a:bodyPr rtlCol="0" anchor="ctr">
            <a:normAutofit/>
          </a:bodyPr>
          <a:lstStyle/>
          <a:p>
            <a:pPr rtl="0"/>
            <a:r>
              <a:rPr lang="es-MX" sz="4800" dirty="0">
                <a:solidFill>
                  <a:schemeClr val="bg2"/>
                </a:solidFill>
              </a:rPr>
              <a:t>Ejercicio – Ecuación de Bernoulli</a:t>
            </a:r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A523D8AB-5ED8-B77C-CF1F-1DA581659C16}"/>
              </a:ext>
            </a:extLst>
          </p:cNvPr>
          <p:cNvSpPr txBox="1">
            <a:spLocks/>
          </p:cNvSpPr>
          <p:nvPr/>
        </p:nvSpPr>
        <p:spPr>
          <a:xfrm>
            <a:off x="356383" y="2232391"/>
            <a:ext cx="4050726" cy="6906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tx2"/>
              </a:buClr>
              <a:buNone/>
            </a:pPr>
            <a:r>
              <a:rPr lang="es-MX" sz="3600" b="1" dirty="0">
                <a:solidFill>
                  <a:srgbClr val="FF0000"/>
                </a:solidFill>
              </a:rPr>
              <a:t>Sustituciones:</a:t>
            </a:r>
            <a:endParaRPr lang="es-MX" sz="3600" dirty="0">
              <a:solidFill>
                <a:schemeClr val="tx2"/>
              </a:solidFill>
            </a:endParaRPr>
          </a:p>
        </p:txBody>
      </p:sp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id="{4738C0D2-CBA4-E54B-9A6A-3281AD5DD882}"/>
              </a:ext>
            </a:extLst>
          </p:cNvPr>
          <p:cNvSpPr txBox="1">
            <a:spLocks/>
          </p:cNvSpPr>
          <p:nvPr/>
        </p:nvSpPr>
        <p:spPr>
          <a:xfrm>
            <a:off x="900726" y="3062933"/>
            <a:ext cx="5008589" cy="6755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tx2"/>
              </a:buClr>
              <a:buNone/>
            </a:pPr>
            <a:r>
              <a:rPr lang="es-MX" sz="3600" dirty="0">
                <a:solidFill>
                  <a:schemeClr val="tx2"/>
                </a:solidFill>
              </a:rPr>
              <a:t>Ecuación de continuidad</a:t>
            </a:r>
          </a:p>
          <a:p>
            <a:pPr marL="0" indent="0">
              <a:buClr>
                <a:schemeClr val="tx2"/>
              </a:buClr>
              <a:buNone/>
            </a:pPr>
            <a:endParaRPr lang="es-MX" sz="3600" dirty="0">
              <a:solidFill>
                <a:schemeClr val="tx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uadroTexto 1">
                <a:extLst>
                  <a:ext uri="{FF2B5EF4-FFF2-40B4-BE49-F238E27FC236}">
                    <a16:creationId xmlns:a16="http://schemas.microsoft.com/office/drawing/2014/main" id="{732EE942-6304-C2DF-D709-35E2896A50F5}"/>
                  </a:ext>
                </a:extLst>
              </p:cNvPr>
              <p:cNvSpPr txBox="1"/>
              <p:nvPr/>
            </p:nvSpPr>
            <p:spPr>
              <a:xfrm>
                <a:off x="900726" y="4003341"/>
                <a:ext cx="4747133" cy="13470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s-MX" sz="3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s-MX" sz="36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MX" sz="36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f>
                                <m:fPr>
                                  <m:ctrlPr>
                                    <a:rPr lang="es-MX" sz="3600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s-MX" sz="3600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num>
                                <m:den>
                                  <m:r>
                                    <a:rPr lang="es-MX" sz="3600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den>
                              </m:f>
                            </m:e>
                          </m:d>
                          <m:d>
                            <m:dPr>
                              <m:ctrlPr>
                                <a:rPr lang="es-MX" sz="36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MX" sz="36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0.02</m:t>
                              </m:r>
                              <m:sSup>
                                <m:sSupPr>
                                  <m:ctrlPr>
                                    <a:rPr lang="es-MX" sz="3600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s-MX" sz="3600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p>
                                  <m:r>
                                    <a:rPr lang="es-MX" sz="3600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num>
                        <m:den>
                          <m:r>
                            <a:rPr lang="es-MX" sz="36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0.0</m:t>
                          </m:r>
                          <m: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sSup>
                            <m:sSupPr>
                              <m:ctrlPr>
                                <a:rPr lang="es-MX" sz="36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MX" sz="36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s-MX" sz="36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s-MX" sz="3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s-MX" sz="36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2" name="CuadroTexto 1">
                <a:extLst>
                  <a:ext uri="{FF2B5EF4-FFF2-40B4-BE49-F238E27FC236}">
                    <a16:creationId xmlns:a16="http://schemas.microsoft.com/office/drawing/2014/main" id="{732EE942-6304-C2DF-D709-35E2896A50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726" y="4003341"/>
                <a:ext cx="4747133" cy="134703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A8A0DBE7-064A-5332-B34E-36C2D4259851}"/>
                  </a:ext>
                </a:extLst>
              </p:cNvPr>
              <p:cNvSpPr txBox="1"/>
              <p:nvPr/>
            </p:nvSpPr>
            <p:spPr>
              <a:xfrm>
                <a:off x="6189062" y="4004308"/>
                <a:ext cx="2593339" cy="13114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MX" sz="36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0.08</m:t>
                          </m:r>
                          <m:sSup>
                            <m:sSupPr>
                              <m:ctrlPr>
                                <a:rPr lang="es-MX" sz="36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f>
                                <m:fPr>
                                  <m:ctrlPr>
                                    <a:rPr lang="es-MX" sz="360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s-MX" sz="360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num>
                                <m:den>
                                  <m:r>
                                    <a:rPr lang="es-MX" sz="360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den>
                              </m:f>
                              <m:r>
                                <a:rPr lang="es-MX" sz="36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s-MX" sz="36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s-MX" sz="36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0.0</m:t>
                          </m:r>
                          <m: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sSup>
                            <m:sSupPr>
                              <m:ctrlPr>
                                <a:rPr lang="es-MX" sz="36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MX" sz="36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s-MX" sz="36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s-MX" sz="3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s-MX" sz="36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A8A0DBE7-064A-5332-B34E-36C2D42598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9062" y="4004308"/>
                <a:ext cx="2593339" cy="131144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44D3AC1C-3310-2A6A-EA00-549CE66CA755}"/>
                  </a:ext>
                </a:extLst>
              </p:cNvPr>
              <p:cNvSpPr txBox="1"/>
              <p:nvPr/>
            </p:nvSpPr>
            <p:spPr>
              <a:xfrm>
                <a:off x="8964739" y="4370562"/>
                <a:ext cx="961802" cy="9451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sz="360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  <m:r>
                        <a:rPr lang="es-MX" sz="3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num>
                        <m:den>
                          <m: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</m:oMath>
                  </m:oMathPara>
                </a14:m>
                <a:endParaRPr lang="es-MX" sz="36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44D3AC1C-3310-2A6A-EA00-549CE66CA7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4739" y="4370562"/>
                <a:ext cx="961802" cy="94519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20540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5" grpId="0" uiExpand="1" build="p"/>
      <p:bldP spid="2" grpId="0"/>
      <p:bldP spid="8" grpId="0"/>
      <p:bldP spid="9" grpId="0"/>
    </p:bld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1280159" y="466343"/>
            <a:ext cx="9817807" cy="1362113"/>
          </a:xfrm>
        </p:spPr>
        <p:txBody>
          <a:bodyPr rtlCol="0" anchor="ctr">
            <a:normAutofit/>
          </a:bodyPr>
          <a:lstStyle/>
          <a:p>
            <a:pPr rtl="0"/>
            <a:r>
              <a:rPr lang="es-MX" sz="4800" dirty="0">
                <a:solidFill>
                  <a:schemeClr val="bg2"/>
                </a:solidFill>
              </a:rPr>
              <a:t>Ejercicio – Ecuación de Bernoulli</a:t>
            </a:r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A523D8AB-5ED8-B77C-CF1F-1DA581659C16}"/>
              </a:ext>
            </a:extLst>
          </p:cNvPr>
          <p:cNvSpPr txBox="1">
            <a:spLocks/>
          </p:cNvSpPr>
          <p:nvPr/>
        </p:nvSpPr>
        <p:spPr>
          <a:xfrm>
            <a:off x="356383" y="2232391"/>
            <a:ext cx="4050726" cy="6906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tx2"/>
              </a:buClr>
              <a:buNone/>
            </a:pPr>
            <a:r>
              <a:rPr lang="es-MX" sz="3600" b="1" dirty="0">
                <a:solidFill>
                  <a:srgbClr val="FF0000"/>
                </a:solidFill>
              </a:rPr>
              <a:t>Sustituciones:</a:t>
            </a:r>
            <a:endParaRPr lang="es-MX" sz="3600" dirty="0">
              <a:solidFill>
                <a:schemeClr val="tx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uadroTexto 5">
                <a:extLst>
                  <a:ext uri="{FF2B5EF4-FFF2-40B4-BE49-F238E27FC236}">
                    <a16:creationId xmlns:a16="http://schemas.microsoft.com/office/drawing/2014/main" id="{BA927ECA-E763-3FFC-4C31-83B53B04E1A2}"/>
                  </a:ext>
                </a:extLst>
              </p:cNvPr>
              <p:cNvSpPr txBox="1"/>
              <p:nvPr/>
            </p:nvSpPr>
            <p:spPr>
              <a:xfrm>
                <a:off x="414654" y="3616391"/>
                <a:ext cx="8937127" cy="10371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s-MX" sz="3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es-MX" sz="3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s-MX" sz="3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s-MX" sz="3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  <m:r>
                        <a:rPr lang="es-MX" sz="3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s-MX" sz="3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</m:t>
                      </m:r>
                      <m:f>
                        <m:fPr>
                          <m:ctrlP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s-MX" sz="3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s-MX" sz="3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s-MX" sz="3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MX" sz="360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sz="36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s-MX" sz="36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es-MX" sz="36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s-MX" sz="36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s-MX" sz="36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  <m:r>
                        <a:rPr lang="es-MX" sz="36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s-MX" sz="360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sz="36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s-MX" sz="3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s-MX" sz="36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MX" sz="36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s-MX" sz="36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s-MX" sz="36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s-MX" sz="36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s-MX" sz="36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s-MX" sz="36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s-MX" sz="36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s-MX" sz="36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6" name="CuadroTexto 5">
                <a:extLst>
                  <a:ext uri="{FF2B5EF4-FFF2-40B4-BE49-F238E27FC236}">
                    <a16:creationId xmlns:a16="http://schemas.microsoft.com/office/drawing/2014/main" id="{BA927ECA-E763-3FFC-4C31-83B53B04E1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654" y="3616391"/>
                <a:ext cx="8937127" cy="10371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F1A8E562-70B1-EFB8-6E2B-7F2E7C5B4AE2}"/>
              </a:ext>
            </a:extLst>
          </p:cNvPr>
          <p:cNvSpPr txBox="1">
            <a:spLocks/>
          </p:cNvSpPr>
          <p:nvPr/>
        </p:nvSpPr>
        <p:spPr>
          <a:xfrm>
            <a:off x="356383" y="2962966"/>
            <a:ext cx="5008589" cy="6755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tx2"/>
              </a:buClr>
              <a:buNone/>
            </a:pPr>
            <a:r>
              <a:rPr lang="es-MX" sz="3600" dirty="0">
                <a:solidFill>
                  <a:schemeClr val="tx2"/>
                </a:solidFill>
              </a:rPr>
              <a:t>Ecuación de Bernoulli</a:t>
            </a:r>
          </a:p>
          <a:p>
            <a:pPr marL="0" indent="0">
              <a:buClr>
                <a:schemeClr val="tx2"/>
              </a:buClr>
              <a:buNone/>
            </a:pPr>
            <a:endParaRPr lang="es-MX" sz="3600" dirty="0">
              <a:solidFill>
                <a:schemeClr val="tx2"/>
              </a:solidFill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EF5A9FB-9C33-FBA2-EE3D-4FF829841574}"/>
              </a:ext>
            </a:extLst>
          </p:cNvPr>
          <p:cNvSpPr txBox="1">
            <a:spLocks/>
          </p:cNvSpPr>
          <p:nvPr/>
        </p:nvSpPr>
        <p:spPr>
          <a:xfrm>
            <a:off x="414654" y="4969176"/>
            <a:ext cx="10573136" cy="17164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tx2"/>
              </a:buClr>
              <a:buNone/>
            </a:pPr>
            <a:r>
              <a:rPr lang="es-MX" sz="3600" dirty="0">
                <a:solidFill>
                  <a:schemeClr val="tx2"/>
                </a:solidFill>
              </a:rPr>
              <a:t>En este ejercicio consideramos que las alturas h</a:t>
            </a:r>
            <a:r>
              <a:rPr lang="es-MX" sz="3600" baseline="-25000" dirty="0">
                <a:solidFill>
                  <a:schemeClr val="tx2"/>
                </a:solidFill>
              </a:rPr>
              <a:t>1</a:t>
            </a:r>
            <a:r>
              <a:rPr lang="es-MX" sz="3600" dirty="0">
                <a:solidFill>
                  <a:schemeClr val="tx2"/>
                </a:solidFill>
              </a:rPr>
              <a:t> y h</a:t>
            </a:r>
            <a:r>
              <a:rPr lang="es-MX" sz="3600" baseline="-25000" dirty="0">
                <a:solidFill>
                  <a:schemeClr val="tx2"/>
                </a:solidFill>
              </a:rPr>
              <a:t>2</a:t>
            </a:r>
            <a:r>
              <a:rPr lang="es-MX" sz="3600" dirty="0">
                <a:solidFill>
                  <a:schemeClr val="tx2"/>
                </a:solidFill>
              </a:rPr>
              <a:t>, son iguales, es decir h</a:t>
            </a:r>
            <a:r>
              <a:rPr lang="es-MX" sz="3600" baseline="-25000" dirty="0">
                <a:solidFill>
                  <a:schemeClr val="tx2"/>
                </a:solidFill>
              </a:rPr>
              <a:t>1</a:t>
            </a:r>
            <a:r>
              <a:rPr lang="es-MX" sz="3600" dirty="0">
                <a:solidFill>
                  <a:schemeClr val="tx2"/>
                </a:solidFill>
              </a:rPr>
              <a:t> = h</a:t>
            </a:r>
            <a:r>
              <a:rPr lang="es-MX" sz="3600" baseline="-25000" dirty="0">
                <a:solidFill>
                  <a:schemeClr val="tx2"/>
                </a:solidFill>
              </a:rPr>
              <a:t>2</a:t>
            </a:r>
          </a:p>
          <a:p>
            <a:pPr marL="0" indent="0">
              <a:buClr>
                <a:schemeClr val="tx2"/>
              </a:buClr>
              <a:buNone/>
            </a:pPr>
            <a:endParaRPr lang="es-MX" sz="36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8240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6" grpId="0"/>
      <p:bldP spid="7" grpId="0" uiExpand="1" build="p"/>
      <p:bldP spid="3" grpId="0" uiExpand="1" build="p"/>
    </p:bld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1280159" y="466343"/>
            <a:ext cx="9817807" cy="1362113"/>
          </a:xfrm>
        </p:spPr>
        <p:txBody>
          <a:bodyPr rtlCol="0" anchor="ctr">
            <a:normAutofit/>
          </a:bodyPr>
          <a:lstStyle/>
          <a:p>
            <a:pPr rtl="0"/>
            <a:r>
              <a:rPr lang="es-MX" sz="4800" dirty="0">
                <a:solidFill>
                  <a:schemeClr val="bg2"/>
                </a:solidFill>
              </a:rPr>
              <a:t>Ejercicio – Ecuación de Bernoulli</a:t>
            </a:r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A523D8AB-5ED8-B77C-CF1F-1DA581659C16}"/>
              </a:ext>
            </a:extLst>
          </p:cNvPr>
          <p:cNvSpPr txBox="1">
            <a:spLocks/>
          </p:cNvSpPr>
          <p:nvPr/>
        </p:nvSpPr>
        <p:spPr>
          <a:xfrm>
            <a:off x="356383" y="2232391"/>
            <a:ext cx="4050726" cy="6906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tx2"/>
              </a:buClr>
              <a:buNone/>
            </a:pPr>
            <a:r>
              <a:rPr lang="es-MX" sz="3600" b="1" dirty="0">
                <a:solidFill>
                  <a:srgbClr val="FF0000"/>
                </a:solidFill>
              </a:rPr>
              <a:t>Sustituciones:</a:t>
            </a:r>
            <a:endParaRPr lang="es-MX" sz="3600" dirty="0">
              <a:solidFill>
                <a:schemeClr val="tx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uadroTexto 5">
                <a:extLst>
                  <a:ext uri="{FF2B5EF4-FFF2-40B4-BE49-F238E27FC236}">
                    <a16:creationId xmlns:a16="http://schemas.microsoft.com/office/drawing/2014/main" id="{BA927ECA-E763-3FFC-4C31-83B53B04E1A2}"/>
                  </a:ext>
                </a:extLst>
              </p:cNvPr>
              <p:cNvSpPr txBox="1"/>
              <p:nvPr/>
            </p:nvSpPr>
            <p:spPr>
              <a:xfrm>
                <a:off x="656186" y="3992402"/>
                <a:ext cx="8534131" cy="10371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s-MX" sz="3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es-MX" sz="3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s-MX" sz="3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s-MX" sz="3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  <m:r>
                        <a:rPr lang="es-MX" sz="3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s-MX" sz="3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s-MX" sz="3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</m:t>
                      </m:r>
                      <m:f>
                        <m:fPr>
                          <m:ctrlP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s-MX" sz="3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s-MX" sz="3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s-MX" sz="3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MX" sz="360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sz="36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s-MX" sz="36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es-MX" sz="36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s-MX" sz="36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s-MX" sz="36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  <m:r>
                        <a:rPr lang="es-MX" sz="36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s-MX" sz="3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s-MX" sz="3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s-MX" sz="36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MX" sz="36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s-MX" sz="36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s-MX" sz="36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s-MX" sz="36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s-MX" sz="36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s-MX" sz="36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s-MX" sz="36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s-MX" sz="36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6" name="CuadroTexto 5">
                <a:extLst>
                  <a:ext uri="{FF2B5EF4-FFF2-40B4-BE49-F238E27FC236}">
                    <a16:creationId xmlns:a16="http://schemas.microsoft.com/office/drawing/2014/main" id="{BA927ECA-E763-3FFC-4C31-83B53B04E1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186" y="3992402"/>
                <a:ext cx="8534131" cy="10371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F1A8E562-70B1-EFB8-6E2B-7F2E7C5B4AE2}"/>
              </a:ext>
            </a:extLst>
          </p:cNvPr>
          <p:cNvSpPr txBox="1">
            <a:spLocks/>
          </p:cNvSpPr>
          <p:nvPr/>
        </p:nvSpPr>
        <p:spPr>
          <a:xfrm>
            <a:off x="356383" y="2962966"/>
            <a:ext cx="6404181" cy="6755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tx2"/>
              </a:buClr>
              <a:buNone/>
            </a:pPr>
            <a:r>
              <a:rPr lang="es-MX" sz="3600" dirty="0">
                <a:solidFill>
                  <a:schemeClr val="tx2"/>
                </a:solidFill>
              </a:rPr>
              <a:t>Como decir h = h</a:t>
            </a:r>
            <a:r>
              <a:rPr lang="es-MX" sz="3600" baseline="-25000" dirty="0">
                <a:solidFill>
                  <a:schemeClr val="tx2"/>
                </a:solidFill>
              </a:rPr>
              <a:t>1</a:t>
            </a:r>
            <a:r>
              <a:rPr lang="es-MX" sz="3600" dirty="0">
                <a:solidFill>
                  <a:schemeClr val="tx2"/>
                </a:solidFill>
              </a:rPr>
              <a:t> = h</a:t>
            </a:r>
            <a:r>
              <a:rPr lang="es-MX" sz="3600" baseline="-25000" dirty="0">
                <a:solidFill>
                  <a:schemeClr val="tx2"/>
                </a:solidFill>
              </a:rPr>
              <a:t>2</a:t>
            </a:r>
            <a:r>
              <a:rPr lang="es-MX" sz="3600" dirty="0">
                <a:solidFill>
                  <a:schemeClr val="tx2"/>
                </a:solidFill>
              </a:rPr>
              <a:t> se tiene:</a:t>
            </a:r>
          </a:p>
          <a:p>
            <a:pPr marL="0" indent="0">
              <a:buClr>
                <a:schemeClr val="tx2"/>
              </a:buClr>
              <a:buNone/>
            </a:pPr>
            <a:endParaRPr lang="es-MX" sz="3600" dirty="0">
              <a:solidFill>
                <a:schemeClr val="tx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uadroTexto 1">
                <a:extLst>
                  <a:ext uri="{FF2B5EF4-FFF2-40B4-BE49-F238E27FC236}">
                    <a16:creationId xmlns:a16="http://schemas.microsoft.com/office/drawing/2014/main" id="{E1EA9F6A-6E17-7583-9E12-A5AA58714E43}"/>
                  </a:ext>
                </a:extLst>
              </p:cNvPr>
              <p:cNvSpPr txBox="1"/>
              <p:nvPr/>
            </p:nvSpPr>
            <p:spPr>
              <a:xfrm>
                <a:off x="656186" y="5283905"/>
                <a:ext cx="8058936" cy="10371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s-MX" sz="3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es-MX" sz="3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s-MX" sz="3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s-MX" sz="3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  <m:r>
                        <a:rPr lang="es-MX" sz="3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(</m:t>
                      </m:r>
                      <m:r>
                        <a:rPr lang="es-MX" sz="3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s-MX" sz="3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s-MX" sz="3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s-MX" sz="3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)+ </m:t>
                      </m:r>
                      <m:f>
                        <m:fPr>
                          <m:ctrlP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s-MX" sz="3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s-MX" sz="3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s-MX" sz="3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MX" sz="360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sz="36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s-MX" sz="3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s-MX" sz="36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MX" sz="36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s-MX" sz="36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s-MX" sz="36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s-MX" sz="36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s-MX" sz="36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s-MX" sz="36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s-MX" sz="36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s-MX" sz="36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2" name="CuadroTexto 1">
                <a:extLst>
                  <a:ext uri="{FF2B5EF4-FFF2-40B4-BE49-F238E27FC236}">
                    <a16:creationId xmlns:a16="http://schemas.microsoft.com/office/drawing/2014/main" id="{E1EA9F6A-6E17-7583-9E12-A5AA58714E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186" y="5283905"/>
                <a:ext cx="8058936" cy="10371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04778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6" grpId="0"/>
      <p:bldP spid="7" grpId="0" uiExpand="1" build="p"/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es-MX" sz="4800" dirty="0"/>
              <a:t>Utilidad de la hidráulica</a:t>
            </a:r>
          </a:p>
        </p:txBody>
      </p:sp>
      <p:sp>
        <p:nvSpPr>
          <p:cNvPr id="14" name="Marcador de contenido 2"/>
          <p:cNvSpPr>
            <a:spLocks noGrp="1"/>
          </p:cNvSpPr>
          <p:nvPr>
            <p:ph idx="1"/>
          </p:nvPr>
        </p:nvSpPr>
        <p:spPr>
          <a:xfrm>
            <a:off x="1162173" y="2184577"/>
            <a:ext cx="9628632" cy="4473526"/>
          </a:xfrm>
        </p:spPr>
        <p:txBody>
          <a:bodyPr rtlCol="0">
            <a:normAutofit/>
          </a:bodyPr>
          <a:lstStyle/>
          <a:p>
            <a:pPr marL="0" indent="0">
              <a:buNone/>
            </a:pPr>
            <a:r>
              <a:rPr lang="es-MX" sz="3600" dirty="0">
                <a:solidFill>
                  <a:schemeClr val="tx2"/>
                </a:solidFill>
                <a:latin typeface="Söhne"/>
              </a:rPr>
              <a:t>La hidráulica tiene numerosas aplicaciones prácticas, tanto en el ámbito industrial como en la vida cotidiana. </a:t>
            </a:r>
            <a:endParaRPr lang="es-MX" sz="36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2167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1280159" y="466343"/>
            <a:ext cx="9817807" cy="1362113"/>
          </a:xfrm>
        </p:spPr>
        <p:txBody>
          <a:bodyPr rtlCol="0" anchor="ctr">
            <a:normAutofit/>
          </a:bodyPr>
          <a:lstStyle/>
          <a:p>
            <a:pPr rtl="0"/>
            <a:r>
              <a:rPr lang="es-MX" sz="4800" dirty="0">
                <a:solidFill>
                  <a:schemeClr val="bg2"/>
                </a:solidFill>
              </a:rPr>
              <a:t>Ejercicio – Ecuación de Bernoulli</a:t>
            </a:r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A523D8AB-5ED8-B77C-CF1F-1DA581659C16}"/>
              </a:ext>
            </a:extLst>
          </p:cNvPr>
          <p:cNvSpPr txBox="1">
            <a:spLocks/>
          </p:cNvSpPr>
          <p:nvPr/>
        </p:nvSpPr>
        <p:spPr>
          <a:xfrm>
            <a:off x="356383" y="2232391"/>
            <a:ext cx="4050726" cy="6906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tx2"/>
              </a:buClr>
              <a:buNone/>
            </a:pPr>
            <a:r>
              <a:rPr lang="es-MX" sz="3600" b="1" dirty="0">
                <a:solidFill>
                  <a:srgbClr val="FF0000"/>
                </a:solidFill>
              </a:rPr>
              <a:t>Sustituciones:</a:t>
            </a:r>
            <a:endParaRPr lang="es-MX" sz="3600" dirty="0">
              <a:solidFill>
                <a:schemeClr val="tx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uadroTexto 1">
                <a:extLst>
                  <a:ext uri="{FF2B5EF4-FFF2-40B4-BE49-F238E27FC236}">
                    <a16:creationId xmlns:a16="http://schemas.microsoft.com/office/drawing/2014/main" id="{E1EA9F6A-6E17-7583-9E12-A5AA58714E43}"/>
                  </a:ext>
                </a:extLst>
              </p:cNvPr>
              <p:cNvSpPr txBox="1"/>
              <p:nvPr/>
            </p:nvSpPr>
            <p:spPr>
              <a:xfrm>
                <a:off x="551254" y="3035381"/>
                <a:ext cx="5185907" cy="10371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s-MX" sz="3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s-MX" sz="3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s-MX" sz="3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s-MX" sz="3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MX" sz="360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sz="36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s-MX" sz="3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s-MX" sz="36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MX" sz="36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s-MX" sz="36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s-MX" sz="36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s-MX" sz="36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s-MX" sz="36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s-MX" sz="36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s-MX" sz="36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s-MX" sz="36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2" name="CuadroTexto 1">
                <a:extLst>
                  <a:ext uri="{FF2B5EF4-FFF2-40B4-BE49-F238E27FC236}">
                    <a16:creationId xmlns:a16="http://schemas.microsoft.com/office/drawing/2014/main" id="{E1EA9F6A-6E17-7583-9E12-A5AA58714E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254" y="3035381"/>
                <a:ext cx="5185907" cy="10371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uadroTexto 2">
                <a:extLst>
                  <a:ext uri="{FF2B5EF4-FFF2-40B4-BE49-F238E27FC236}">
                    <a16:creationId xmlns:a16="http://schemas.microsoft.com/office/drawing/2014/main" id="{84590275-D13C-D9C9-DB92-7FA568601D80}"/>
                  </a:ext>
                </a:extLst>
              </p:cNvPr>
              <p:cNvSpPr txBox="1"/>
              <p:nvPr/>
            </p:nvSpPr>
            <p:spPr>
              <a:xfrm>
                <a:off x="551253" y="4372004"/>
                <a:ext cx="5185907" cy="10371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s-MX" sz="36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MX" sz="36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s-MX" sz="36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s-MX" sz="3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MX" sz="36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MX" sz="36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s-MX" sz="36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s-MX" sz="36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s-MX" sz="36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s-MX" sz="36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s-MX" sz="36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s-MX" sz="36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s-MX" sz="36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s-MX" sz="3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s-MX" sz="36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MX" sz="36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s-MX" sz="36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s-MX" sz="36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s-MX" sz="36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s-MX" sz="36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s-MX" sz="36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s-MX" sz="36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s-MX" sz="36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3" name="CuadroTexto 2">
                <a:extLst>
                  <a:ext uri="{FF2B5EF4-FFF2-40B4-BE49-F238E27FC236}">
                    <a16:creationId xmlns:a16="http://schemas.microsoft.com/office/drawing/2014/main" id="{84590275-D13C-D9C9-DB92-7FA568601D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253" y="4372004"/>
                <a:ext cx="5185907" cy="10371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1FC58540-B2F6-D0BA-EE97-C6F69D42E697}"/>
                  </a:ext>
                </a:extLst>
              </p:cNvPr>
              <p:cNvSpPr txBox="1"/>
              <p:nvPr/>
            </p:nvSpPr>
            <p:spPr>
              <a:xfrm>
                <a:off x="551253" y="5683712"/>
                <a:ext cx="4900829" cy="10371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s-MX" sz="36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MX" sz="36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s-MX" sz="36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s-MX" sz="3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MX" sz="36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MX" sz="36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s-MX" sz="36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s-MX" sz="36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s-MX" sz="3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s-MX" sz="36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s-MX" sz="36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s-MX" sz="36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s-MX" sz="36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1 </m:t>
                              </m:r>
                            </m:sub>
                            <m:sup>
                              <m:r>
                                <a:rPr lang="es-MX" sz="36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s-MX" sz="36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s-MX" sz="36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s-MX" sz="36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s-MX" sz="36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s-MX" sz="36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s-MX" sz="36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1FC58540-B2F6-D0BA-EE97-C6F69D42E6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253" y="5683712"/>
                <a:ext cx="4900829" cy="10371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1A94275F-DA3E-FBC8-F589-63F69C584B36}"/>
                  </a:ext>
                </a:extLst>
              </p:cNvPr>
              <p:cNvSpPr txBox="1"/>
              <p:nvPr/>
            </p:nvSpPr>
            <p:spPr>
              <a:xfrm>
                <a:off x="6666821" y="4074964"/>
                <a:ext cx="4973926" cy="10371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MX" sz="36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sz="3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s-MX" sz="3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s-MX" sz="3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MX" sz="3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MX" sz="3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s-MX" sz="3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s-MX" sz="36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s-MX" sz="3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s-MX" sz="3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s-MX" sz="3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s-MX" sz="3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s-MX" sz="3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1 </m:t>
                              </m:r>
                            </m:sub>
                            <m:sup>
                              <m:r>
                                <a:rPr lang="es-MX" sz="3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s-MX" sz="3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s-MX" sz="3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s-MX" sz="3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s-MX" sz="3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s-MX" sz="3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  <m:r>
                        <a:rPr lang="es-MX" sz="3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s-MX" sz="3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sz="3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s-MX" sz="3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s-MX" sz="3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1A94275F-DA3E-FBC8-F589-63F69C584B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6821" y="4074964"/>
                <a:ext cx="4973926" cy="103714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89379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2" grpId="0"/>
      <p:bldP spid="3" grpId="0"/>
      <p:bldP spid="5" grpId="0"/>
      <p:bldP spid="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es-MX" sz="4800" dirty="0"/>
              <a:t>Utilidad de la hidráulica</a:t>
            </a:r>
          </a:p>
        </p:txBody>
      </p:sp>
      <p:sp>
        <p:nvSpPr>
          <p:cNvPr id="14" name="Marcador de contenido 2"/>
          <p:cNvSpPr>
            <a:spLocks noGrp="1"/>
          </p:cNvSpPr>
          <p:nvPr>
            <p:ph idx="1"/>
          </p:nvPr>
        </p:nvSpPr>
        <p:spPr>
          <a:xfrm>
            <a:off x="1162173" y="2184577"/>
            <a:ext cx="9628632" cy="4473526"/>
          </a:xfrm>
        </p:spPr>
        <p:txBody>
          <a:bodyPr rtlCol="0">
            <a:normAutofit/>
          </a:bodyPr>
          <a:lstStyle/>
          <a:p>
            <a:pPr marL="0" indent="0">
              <a:buNone/>
            </a:pPr>
            <a:r>
              <a:rPr lang="es-MX" sz="3600" dirty="0">
                <a:solidFill>
                  <a:schemeClr val="tx2"/>
                </a:solidFill>
                <a:latin typeface="Söhne"/>
              </a:rPr>
              <a:t>Algunos ejemplos incluyen:</a:t>
            </a:r>
          </a:p>
          <a:p>
            <a:r>
              <a:rPr lang="es-MX" sz="3600" dirty="0">
                <a:solidFill>
                  <a:schemeClr val="tx2"/>
                </a:solidFill>
                <a:latin typeface="Söhne"/>
              </a:rPr>
              <a:t> Sistemas de dirección asistida en vehículos.</a:t>
            </a:r>
          </a:p>
          <a:p>
            <a:r>
              <a:rPr lang="es-MX" sz="3600" dirty="0">
                <a:solidFill>
                  <a:schemeClr val="tx2"/>
                </a:solidFill>
                <a:latin typeface="Söhne"/>
              </a:rPr>
              <a:t> Frenos hidráulicos.</a:t>
            </a:r>
          </a:p>
          <a:p>
            <a:r>
              <a:rPr lang="es-MX" sz="3600" dirty="0">
                <a:solidFill>
                  <a:schemeClr val="tx2"/>
                </a:solidFill>
                <a:latin typeface="Söhne"/>
              </a:rPr>
              <a:t> Grúas hidráulicas.</a:t>
            </a:r>
          </a:p>
          <a:p>
            <a:r>
              <a:rPr lang="es-MX" sz="3600" dirty="0">
                <a:solidFill>
                  <a:schemeClr val="tx2"/>
                </a:solidFill>
                <a:latin typeface="Söhne"/>
              </a:rPr>
              <a:t> Prensas hidráulicas.</a:t>
            </a:r>
          </a:p>
          <a:p>
            <a:r>
              <a:rPr lang="es-MX" sz="3600" dirty="0">
                <a:solidFill>
                  <a:schemeClr val="tx2"/>
                </a:solidFill>
                <a:latin typeface="Söhne"/>
              </a:rPr>
              <a:t> Elevadores hidráulicos, etc.</a:t>
            </a:r>
            <a:endParaRPr lang="es-MX" sz="36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4560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 tmFilter="0, 0; .2, .5; .8, .5; 1, 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 tmFilter="0, 0; .2, .5; .8, .5; 1, 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50" autoRev="1" fill="hold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 tmFilter="0, 0; .2, .5; .8, .5; 1, 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2" dur="250" autoRev="1" fill="hold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es-MX" sz="4800" dirty="0"/>
              <a:t>¿Qué es la hidrostática?</a:t>
            </a:r>
          </a:p>
        </p:txBody>
      </p:sp>
      <p:sp>
        <p:nvSpPr>
          <p:cNvPr id="14" name="Marcador de contenido 2"/>
          <p:cNvSpPr>
            <a:spLocks noGrp="1"/>
          </p:cNvSpPr>
          <p:nvPr>
            <p:ph idx="1"/>
          </p:nvPr>
        </p:nvSpPr>
        <p:spPr>
          <a:xfrm>
            <a:off x="1162173" y="2184577"/>
            <a:ext cx="9628632" cy="4473526"/>
          </a:xfrm>
        </p:spPr>
        <p:txBody>
          <a:bodyPr rtlCol="0">
            <a:normAutofit/>
          </a:bodyPr>
          <a:lstStyle/>
          <a:p>
            <a:pPr marL="0" indent="0">
              <a:buNone/>
            </a:pPr>
            <a:r>
              <a:rPr lang="es-MX" sz="3600" dirty="0">
                <a:solidFill>
                  <a:schemeClr val="tx2"/>
                </a:solidFill>
                <a:latin typeface="Söhne"/>
              </a:rPr>
              <a:t>La hidrostática es una rama de la física que se ocupa del estudio de los fluidos en reposo, es decir, de aquellos fluidos que no están en movimiento.</a:t>
            </a:r>
            <a:endParaRPr lang="es-MX" sz="36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8403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MX" dirty="0"/>
              <a:t>Estados de agregación</a:t>
            </a:r>
          </a:p>
        </p:txBody>
      </p:sp>
      <p:sp>
        <p:nvSpPr>
          <p:cNvPr id="14" name="Marcador de contenido 2"/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 rtl="0"/>
            <a:r>
              <a:rPr lang="es-MX" sz="4400" dirty="0">
                <a:solidFill>
                  <a:schemeClr val="tx2"/>
                </a:solidFill>
              </a:rPr>
              <a:t> Estados de agregación.</a:t>
            </a:r>
          </a:p>
          <a:p>
            <a:pPr rtl="0"/>
            <a:r>
              <a:rPr lang="es-MX" sz="4400" dirty="0">
                <a:solidFill>
                  <a:schemeClr val="tx2"/>
                </a:solidFill>
              </a:rPr>
              <a:t> Hidráulica, hidrostática e hidrodinámica.</a:t>
            </a:r>
          </a:p>
          <a:p>
            <a:pPr rtl="0"/>
            <a:r>
              <a:rPr lang="es-MX" sz="4400" dirty="0">
                <a:solidFill>
                  <a:schemeClr val="tx2"/>
                </a:solidFill>
              </a:rPr>
              <a:t> Conceptos de fluidos.</a:t>
            </a:r>
          </a:p>
        </p:txBody>
      </p:sp>
    </p:spTree>
    <p:extLst>
      <p:ext uri="{BB962C8B-B14F-4D97-AF65-F5344CB8AC3E}">
        <p14:creationId xmlns:p14="http://schemas.microsoft.com/office/powerpoint/2010/main" val="1440355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es-MX" sz="4800" dirty="0"/>
              <a:t>¿Qué es la hidrostática?</a:t>
            </a:r>
          </a:p>
        </p:txBody>
      </p:sp>
      <p:sp>
        <p:nvSpPr>
          <p:cNvPr id="14" name="Marcador de contenido 2"/>
          <p:cNvSpPr>
            <a:spLocks noGrp="1"/>
          </p:cNvSpPr>
          <p:nvPr>
            <p:ph idx="1"/>
          </p:nvPr>
        </p:nvSpPr>
        <p:spPr>
          <a:xfrm>
            <a:off x="1162173" y="2184577"/>
            <a:ext cx="9628632" cy="4473526"/>
          </a:xfrm>
        </p:spPr>
        <p:txBody>
          <a:bodyPr rtlCol="0">
            <a:normAutofit/>
          </a:bodyPr>
          <a:lstStyle/>
          <a:p>
            <a:pPr marL="0" indent="0">
              <a:buNone/>
            </a:pPr>
            <a:r>
              <a:rPr lang="es-MX" sz="3600" dirty="0">
                <a:solidFill>
                  <a:schemeClr val="tx2"/>
                </a:solidFill>
                <a:latin typeface="Söhne"/>
              </a:rPr>
              <a:t>Se enfoca en el análisis de las propiedades y comportamiento de los fluidos cuando están sometidos únicamente a fuerzas gravitatorias y de presión, sin tener en cuenta las fuerzas asociadas al movimiento.</a:t>
            </a:r>
            <a:endParaRPr lang="es-MX" sz="36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4199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es-MX" sz="4800" dirty="0"/>
              <a:t>Aplicaciones de la hidrostática</a:t>
            </a:r>
          </a:p>
        </p:txBody>
      </p:sp>
      <p:sp>
        <p:nvSpPr>
          <p:cNvPr id="14" name="Marcador de contenido 2"/>
          <p:cNvSpPr>
            <a:spLocks noGrp="1"/>
          </p:cNvSpPr>
          <p:nvPr>
            <p:ph idx="1"/>
          </p:nvPr>
        </p:nvSpPr>
        <p:spPr>
          <a:xfrm>
            <a:off x="1162173" y="2184577"/>
            <a:ext cx="9628632" cy="4473526"/>
          </a:xfrm>
        </p:spPr>
        <p:txBody>
          <a:bodyPr rtlCol="0">
            <a:normAutofit/>
          </a:bodyPr>
          <a:lstStyle/>
          <a:p>
            <a:pPr marL="0" indent="0">
              <a:buNone/>
            </a:pPr>
            <a:r>
              <a:rPr lang="es-MX" sz="3600" dirty="0">
                <a:solidFill>
                  <a:schemeClr val="tx2"/>
                </a:solidFill>
                <a:latin typeface="Söhne"/>
              </a:rPr>
              <a:t>La hidrostática tiene diversas aplicaciones prácticas, como: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sz="3600" dirty="0">
                <a:solidFill>
                  <a:schemeClr val="tx2"/>
                </a:solidFill>
                <a:latin typeface="Söhne"/>
              </a:rPr>
              <a:t>Diseño de sistemas de tuberías.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sz="3600" dirty="0">
                <a:solidFill>
                  <a:schemeClr val="tx2"/>
                </a:solidFill>
                <a:latin typeface="Söhne"/>
              </a:rPr>
              <a:t>Determinación de la flotabilidad de los objetos.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sz="3600" dirty="0">
                <a:solidFill>
                  <a:schemeClr val="tx2"/>
                </a:solidFill>
                <a:latin typeface="Söhne"/>
              </a:rPr>
              <a:t>Construcción de presas.</a:t>
            </a:r>
            <a:endParaRPr lang="es-MX" sz="36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4508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 tmFilter="0, 0; .2, .5; .8, .5; 1, 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es-MX" sz="4800" dirty="0"/>
              <a:t>Aplicaciones de la hidrostática</a:t>
            </a:r>
          </a:p>
        </p:txBody>
      </p:sp>
      <p:sp>
        <p:nvSpPr>
          <p:cNvPr id="14" name="Marcador de contenido 2"/>
          <p:cNvSpPr>
            <a:spLocks noGrp="1"/>
          </p:cNvSpPr>
          <p:nvPr>
            <p:ph idx="1"/>
          </p:nvPr>
        </p:nvSpPr>
        <p:spPr>
          <a:xfrm>
            <a:off x="1162173" y="2184577"/>
            <a:ext cx="10331132" cy="4473526"/>
          </a:xfrm>
        </p:spPr>
        <p:txBody>
          <a:bodyPr rtlCol="0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s-MX" sz="3600" dirty="0">
                <a:solidFill>
                  <a:schemeClr val="tx2"/>
                </a:solidFill>
                <a:latin typeface="Söhne"/>
              </a:rPr>
              <a:t>Comprensión del funcionamiento de instrumentos como el barómetro y el manómetro. </a:t>
            </a:r>
            <a:endParaRPr lang="es-MX" sz="3600" dirty="0">
              <a:solidFill>
                <a:schemeClr val="tx2"/>
              </a:solidFill>
            </a:endParaRPr>
          </a:p>
        </p:txBody>
      </p:sp>
      <p:pic>
        <p:nvPicPr>
          <p:cNvPr id="3" name="Imagen 2" descr="Un reloj en el medio&#10;&#10;Descripción generada automáticamente con confianza media">
            <a:extLst>
              <a:ext uri="{FF2B5EF4-FFF2-40B4-BE49-F238E27FC236}">
                <a16:creationId xmlns:a16="http://schemas.microsoft.com/office/drawing/2014/main" id="{9C0B35A4-1338-8121-47C6-7D563A0F5E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3010" y="3267203"/>
            <a:ext cx="3257550" cy="3390900"/>
          </a:xfrm>
          <a:prstGeom prst="rect">
            <a:avLst/>
          </a:prstGeom>
        </p:spPr>
      </p:pic>
      <p:pic>
        <p:nvPicPr>
          <p:cNvPr id="5" name="Imagen 4" descr="Un reloj en la parte de atrás de un carro&#10;&#10;Descripción generada automáticamente con confianza media">
            <a:extLst>
              <a:ext uri="{FF2B5EF4-FFF2-40B4-BE49-F238E27FC236}">
                <a16:creationId xmlns:a16="http://schemas.microsoft.com/office/drawing/2014/main" id="{D3F7D8EC-BE02-B9C5-F8AD-66CA7A2F4C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4827" y="3483103"/>
            <a:ext cx="3175000" cy="31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551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es-MX" sz="4800" dirty="0"/>
              <a:t>La hidrodinámica</a:t>
            </a:r>
          </a:p>
        </p:txBody>
      </p:sp>
      <p:sp>
        <p:nvSpPr>
          <p:cNvPr id="14" name="Marcador de contenido 2"/>
          <p:cNvSpPr>
            <a:spLocks noGrp="1"/>
          </p:cNvSpPr>
          <p:nvPr>
            <p:ph idx="1"/>
          </p:nvPr>
        </p:nvSpPr>
        <p:spPr>
          <a:xfrm>
            <a:off x="1175425" y="2384474"/>
            <a:ext cx="9628632" cy="4473526"/>
          </a:xfrm>
        </p:spPr>
        <p:txBody>
          <a:bodyPr rtlCol="0">
            <a:normAutofit/>
          </a:bodyPr>
          <a:lstStyle/>
          <a:p>
            <a:pPr marL="0" indent="0">
              <a:buNone/>
            </a:pPr>
            <a:r>
              <a:rPr lang="es-MX" sz="3600" dirty="0">
                <a:solidFill>
                  <a:schemeClr val="tx2"/>
                </a:solidFill>
                <a:latin typeface="Söhne"/>
              </a:rPr>
              <a:t>La hidrodinámica es una rama de la física que se ocupa del estudio de los fluidos en movimiento, es decir, de aquellos fluidos que experimentan cambios en su velocidad y dirección. </a:t>
            </a:r>
            <a:endParaRPr lang="es-MX" sz="36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6417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es-MX" sz="4800" dirty="0"/>
              <a:t>La hidrodinámica</a:t>
            </a:r>
          </a:p>
        </p:txBody>
      </p:sp>
      <p:sp>
        <p:nvSpPr>
          <p:cNvPr id="14" name="Marcador de contenido 2"/>
          <p:cNvSpPr>
            <a:spLocks noGrp="1"/>
          </p:cNvSpPr>
          <p:nvPr>
            <p:ph idx="1"/>
          </p:nvPr>
        </p:nvSpPr>
        <p:spPr>
          <a:xfrm>
            <a:off x="1162173" y="2184577"/>
            <a:ext cx="9628632" cy="4473526"/>
          </a:xfrm>
        </p:spPr>
        <p:txBody>
          <a:bodyPr rtlCol="0">
            <a:normAutofit/>
          </a:bodyPr>
          <a:lstStyle/>
          <a:p>
            <a:pPr marL="0" indent="0">
              <a:buNone/>
            </a:pPr>
            <a:r>
              <a:rPr lang="es-MX" sz="3600" dirty="0">
                <a:solidFill>
                  <a:schemeClr val="tx2"/>
                </a:solidFill>
                <a:latin typeface="Söhne"/>
              </a:rPr>
              <a:t>Se basa en los principios de la mecánica de fluidos y se aplica al análisis del flujo de líquidos y gases.</a:t>
            </a:r>
            <a:endParaRPr lang="es-MX" sz="3600" dirty="0">
              <a:solidFill>
                <a:schemeClr val="tx2"/>
              </a:solidFill>
            </a:endParaRPr>
          </a:p>
        </p:txBody>
      </p:sp>
      <p:pic>
        <p:nvPicPr>
          <p:cNvPr id="3" name="Imagen 2" descr="Diagrama, Esquemático&#10;&#10;Descripción generada automáticamente">
            <a:extLst>
              <a:ext uri="{FF2B5EF4-FFF2-40B4-BE49-F238E27FC236}">
                <a16:creationId xmlns:a16="http://schemas.microsoft.com/office/drawing/2014/main" id="{E1B7065A-8148-04E6-8751-58A4FC2D4D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172" y="4121426"/>
            <a:ext cx="4202551" cy="1993210"/>
          </a:xfrm>
          <a:prstGeom prst="rect">
            <a:avLst/>
          </a:prstGeom>
        </p:spPr>
      </p:pic>
      <p:pic>
        <p:nvPicPr>
          <p:cNvPr id="5" name="Imagen 4" descr="Avión volando en el cielo&#10;&#10;Descripción generada automáticamente con confianza media">
            <a:extLst>
              <a:ext uri="{FF2B5EF4-FFF2-40B4-BE49-F238E27FC236}">
                <a16:creationId xmlns:a16="http://schemas.microsoft.com/office/drawing/2014/main" id="{66A3ECBA-9710-8973-116A-346A434B02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600" y="3652047"/>
            <a:ext cx="5074231" cy="2549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623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es-MX" sz="4800" dirty="0"/>
              <a:t>La hidrodinámica</a:t>
            </a:r>
          </a:p>
        </p:txBody>
      </p:sp>
      <p:sp>
        <p:nvSpPr>
          <p:cNvPr id="14" name="Marcador de contenido 2"/>
          <p:cNvSpPr>
            <a:spLocks noGrp="1"/>
          </p:cNvSpPr>
          <p:nvPr>
            <p:ph idx="1"/>
          </p:nvPr>
        </p:nvSpPr>
        <p:spPr>
          <a:xfrm>
            <a:off x="1175425" y="2384474"/>
            <a:ext cx="9628632" cy="4473526"/>
          </a:xfrm>
        </p:spPr>
        <p:txBody>
          <a:bodyPr rtlCol="0">
            <a:normAutofit/>
          </a:bodyPr>
          <a:lstStyle/>
          <a:p>
            <a:pPr marL="0" indent="0">
              <a:buNone/>
            </a:pPr>
            <a:r>
              <a:rPr lang="es-MX" sz="3600" dirty="0">
                <a:solidFill>
                  <a:schemeClr val="tx2"/>
                </a:solidFill>
                <a:latin typeface="Söhne"/>
              </a:rPr>
              <a:t>La hidrodinámica se centra en el estudio de las propiedades y comportamiento de los fluidos en movimiento, teniendo en cuenta factores como la velocidad, la presión, la viscosidad y la densidad. </a:t>
            </a:r>
            <a:endParaRPr lang="es-MX" sz="36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4622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es-MX" dirty="0"/>
              <a:t>Conceptos de fluidos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es-MX" dirty="0"/>
              <a:t>Bloque 1 – Física 2</a:t>
            </a:r>
          </a:p>
        </p:txBody>
      </p:sp>
    </p:spTree>
    <p:extLst>
      <p:ext uri="{BB962C8B-B14F-4D97-AF65-F5344CB8AC3E}">
        <p14:creationId xmlns:p14="http://schemas.microsoft.com/office/powerpoint/2010/main" val="2960577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es-MX" sz="4800" dirty="0"/>
              <a:t>Conceptos de fluidos</a:t>
            </a:r>
          </a:p>
        </p:txBody>
      </p:sp>
      <p:sp>
        <p:nvSpPr>
          <p:cNvPr id="14" name="Marcador de contenido 2"/>
          <p:cNvSpPr>
            <a:spLocks noGrp="1"/>
          </p:cNvSpPr>
          <p:nvPr>
            <p:ph idx="1"/>
          </p:nvPr>
        </p:nvSpPr>
        <p:spPr>
          <a:xfrm>
            <a:off x="1162173" y="2184577"/>
            <a:ext cx="9628632" cy="4473526"/>
          </a:xfrm>
        </p:spPr>
        <p:txBody>
          <a:bodyPr rtlCol="0">
            <a:normAutofit/>
          </a:bodyPr>
          <a:lstStyle/>
          <a:p>
            <a:pPr marL="0" indent="0">
              <a:buNone/>
            </a:pPr>
            <a:r>
              <a:rPr lang="es-MX" sz="3600" dirty="0">
                <a:solidFill>
                  <a:schemeClr val="tx2"/>
                </a:solidFill>
                <a:latin typeface="Söhne"/>
              </a:rPr>
              <a:t>A continuación revisaremos una serie de conceptos importantes en el estudio de fluidos.</a:t>
            </a:r>
          </a:p>
          <a:p>
            <a:pPr marL="0" indent="0">
              <a:buNone/>
            </a:pPr>
            <a:endParaRPr lang="es-MX" sz="3600" dirty="0">
              <a:solidFill>
                <a:schemeClr val="tx2"/>
              </a:solidFill>
              <a:latin typeface="Söhne"/>
            </a:endParaRPr>
          </a:p>
          <a:p>
            <a:pPr marL="0" indent="0">
              <a:buNone/>
            </a:pPr>
            <a:r>
              <a:rPr lang="es-MX" sz="3600" dirty="0">
                <a:solidFill>
                  <a:schemeClr val="tx2"/>
                </a:solidFill>
                <a:latin typeface="Söhne"/>
              </a:rPr>
              <a:t>Es importante repasar estas definiciones.</a:t>
            </a:r>
            <a:endParaRPr lang="es-MX" sz="36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3926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es-MX" sz="4800" dirty="0"/>
              <a:t>Conceptos de fluidos</a:t>
            </a:r>
          </a:p>
        </p:txBody>
      </p:sp>
      <p:sp>
        <p:nvSpPr>
          <p:cNvPr id="14" name="Marcador de contenido 2"/>
          <p:cNvSpPr>
            <a:spLocks noGrp="1"/>
          </p:cNvSpPr>
          <p:nvPr>
            <p:ph idx="1"/>
          </p:nvPr>
        </p:nvSpPr>
        <p:spPr>
          <a:xfrm>
            <a:off x="1162173" y="2184577"/>
            <a:ext cx="9628632" cy="4473526"/>
          </a:xfrm>
        </p:spPr>
        <p:txBody>
          <a:bodyPr rtlCol="0">
            <a:normAutofit/>
          </a:bodyPr>
          <a:lstStyle/>
          <a:p>
            <a:pPr marL="0" indent="0">
              <a:buNone/>
            </a:pPr>
            <a:r>
              <a:rPr lang="es-MX" sz="3600" dirty="0">
                <a:solidFill>
                  <a:schemeClr val="tx2"/>
                </a:solidFill>
                <a:latin typeface="Söhne"/>
              </a:rPr>
              <a:t>A continuación revisaremos una serie de conceptos importantes en el estudio de fluidos.</a:t>
            </a:r>
          </a:p>
          <a:p>
            <a:pPr marL="0" indent="0">
              <a:buNone/>
            </a:pPr>
            <a:endParaRPr lang="es-MX" sz="3600" dirty="0">
              <a:solidFill>
                <a:schemeClr val="tx2"/>
              </a:solidFill>
              <a:latin typeface="Söhne"/>
            </a:endParaRPr>
          </a:p>
          <a:p>
            <a:pPr marL="0" indent="0">
              <a:buNone/>
            </a:pPr>
            <a:r>
              <a:rPr lang="es-MX" sz="3600" dirty="0">
                <a:solidFill>
                  <a:schemeClr val="tx2"/>
                </a:solidFill>
                <a:latin typeface="Söhne"/>
              </a:rPr>
              <a:t>Es importante repasar estas definiciones.</a:t>
            </a:r>
            <a:endParaRPr lang="es-MX" sz="36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4346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es-MX" sz="4800" dirty="0"/>
              <a:t>Viscosidad</a:t>
            </a:r>
          </a:p>
        </p:txBody>
      </p:sp>
      <p:sp>
        <p:nvSpPr>
          <p:cNvPr id="14" name="Marcador de contenido 2"/>
          <p:cNvSpPr>
            <a:spLocks noGrp="1"/>
          </p:cNvSpPr>
          <p:nvPr>
            <p:ph idx="1"/>
          </p:nvPr>
        </p:nvSpPr>
        <p:spPr>
          <a:xfrm>
            <a:off x="1162173" y="2184577"/>
            <a:ext cx="9628632" cy="4473526"/>
          </a:xfrm>
        </p:spPr>
        <p:txBody>
          <a:bodyPr rtlCol="0">
            <a:normAutofit/>
          </a:bodyPr>
          <a:lstStyle/>
          <a:p>
            <a:pPr marL="0" indent="0">
              <a:buNone/>
            </a:pPr>
            <a:r>
              <a:rPr lang="es-MX" sz="3600" dirty="0">
                <a:solidFill>
                  <a:schemeClr val="tx2"/>
                </a:solidFill>
                <a:latin typeface="Söhne"/>
              </a:rPr>
              <a:t>Es la resistencia interna que presenta un fluido al fluir. </a:t>
            </a:r>
          </a:p>
          <a:p>
            <a:pPr marL="0" indent="0">
              <a:buNone/>
            </a:pPr>
            <a:endParaRPr lang="es-MX" sz="3600" dirty="0">
              <a:solidFill>
                <a:schemeClr val="tx2"/>
              </a:solidFill>
              <a:latin typeface="Söhne"/>
            </a:endParaRPr>
          </a:p>
          <a:p>
            <a:pPr marL="0" indent="0">
              <a:buNone/>
            </a:pPr>
            <a:r>
              <a:rPr lang="es-MX" sz="3600" dirty="0">
                <a:solidFill>
                  <a:schemeClr val="tx2"/>
                </a:solidFill>
                <a:latin typeface="Söhne"/>
              </a:rPr>
              <a:t>Los fluidos viscosos tienen una alta resistencia al flujo, mientras que los fluidos no viscosos tienen una baja resistencia</a:t>
            </a:r>
            <a:endParaRPr lang="es-MX" sz="36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4374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es-MX" sz="4800" dirty="0"/>
              <a:t>Estados de agregación</a:t>
            </a:r>
          </a:p>
        </p:txBody>
      </p:sp>
      <p:sp>
        <p:nvSpPr>
          <p:cNvPr id="14" name="Marcador de contenido 2"/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 marL="0" indent="0" rtl="0">
              <a:buNone/>
            </a:pPr>
            <a:r>
              <a:rPr lang="es-MX" sz="4000" b="0" i="0" dirty="0">
                <a:solidFill>
                  <a:srgbClr val="374151"/>
                </a:solidFill>
                <a:effectLst/>
                <a:latin typeface="Söhne"/>
              </a:rPr>
              <a:t>Los </a:t>
            </a:r>
            <a:r>
              <a:rPr lang="es-MX" sz="4000" b="1" i="0" dirty="0">
                <a:solidFill>
                  <a:srgbClr val="FF0000"/>
                </a:solidFill>
                <a:effectLst/>
                <a:latin typeface="Söhne"/>
              </a:rPr>
              <a:t>estados de agregación</a:t>
            </a:r>
            <a:r>
              <a:rPr lang="es-MX" sz="4000" b="0" i="0" dirty="0">
                <a:solidFill>
                  <a:srgbClr val="374151"/>
                </a:solidFill>
                <a:effectLst/>
                <a:latin typeface="Söhne"/>
              </a:rPr>
              <a:t>, también conocidos como estados de la materia, son las formas en las que se puede encontrar la materia en función de su </a:t>
            </a:r>
            <a:r>
              <a:rPr lang="es-MX" sz="4000" b="1" i="0" dirty="0">
                <a:solidFill>
                  <a:srgbClr val="002060"/>
                </a:solidFill>
                <a:effectLst/>
                <a:latin typeface="Söhne"/>
              </a:rPr>
              <a:t>estructura molecular </a:t>
            </a:r>
            <a:r>
              <a:rPr lang="es-MX" sz="4000" b="0" i="0" dirty="0">
                <a:solidFill>
                  <a:srgbClr val="374151"/>
                </a:solidFill>
                <a:effectLst/>
                <a:latin typeface="Söhne"/>
              </a:rPr>
              <a:t>y las condiciones de </a:t>
            </a:r>
            <a:r>
              <a:rPr lang="es-MX" sz="4000" b="1" i="0" dirty="0">
                <a:solidFill>
                  <a:srgbClr val="00B050"/>
                </a:solidFill>
                <a:effectLst/>
                <a:latin typeface="Söhne"/>
              </a:rPr>
              <a:t>temperatura</a:t>
            </a:r>
            <a:r>
              <a:rPr lang="es-MX" sz="4000" b="0" i="0" dirty="0">
                <a:solidFill>
                  <a:srgbClr val="374151"/>
                </a:solidFill>
                <a:effectLst/>
                <a:latin typeface="Söhne"/>
              </a:rPr>
              <a:t> y </a:t>
            </a:r>
            <a:r>
              <a:rPr lang="es-MX" sz="4000" b="1" i="0" dirty="0">
                <a:solidFill>
                  <a:srgbClr val="FF0000"/>
                </a:solidFill>
                <a:effectLst/>
                <a:latin typeface="Söhne"/>
              </a:rPr>
              <a:t>presión</a:t>
            </a:r>
            <a:r>
              <a:rPr lang="es-MX" sz="4000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  <a:endParaRPr lang="es-MX" sz="4000" dirty="0"/>
          </a:p>
        </p:txBody>
      </p:sp>
    </p:spTree>
    <p:extLst>
      <p:ext uri="{BB962C8B-B14F-4D97-AF65-F5344CB8AC3E}">
        <p14:creationId xmlns:p14="http://schemas.microsoft.com/office/powerpoint/2010/main" val="2528375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es-MX" sz="4800" dirty="0"/>
              <a:t>Viscosidad</a:t>
            </a:r>
          </a:p>
        </p:txBody>
      </p:sp>
      <p:sp>
        <p:nvSpPr>
          <p:cNvPr id="14" name="Marcador de contenido 2"/>
          <p:cNvSpPr>
            <a:spLocks noGrp="1"/>
          </p:cNvSpPr>
          <p:nvPr>
            <p:ph idx="1"/>
          </p:nvPr>
        </p:nvSpPr>
        <p:spPr>
          <a:xfrm>
            <a:off x="1162173" y="2184577"/>
            <a:ext cx="9628632" cy="4473526"/>
          </a:xfrm>
        </p:spPr>
        <p:txBody>
          <a:bodyPr rtlCol="0">
            <a:normAutofit/>
          </a:bodyPr>
          <a:lstStyle/>
          <a:p>
            <a:pPr marL="0" indent="0">
              <a:buNone/>
            </a:pPr>
            <a:r>
              <a:rPr lang="es-MX" sz="3600" dirty="0">
                <a:solidFill>
                  <a:schemeClr val="tx2"/>
                </a:solidFill>
                <a:latin typeface="Söhne"/>
              </a:rPr>
              <a:t>Se mide en unidades de viscosidad, como el poise (P) o el </a:t>
            </a:r>
            <a:r>
              <a:rPr lang="es-MX" sz="3600" dirty="0" err="1">
                <a:solidFill>
                  <a:schemeClr val="tx2"/>
                </a:solidFill>
                <a:latin typeface="Söhne"/>
              </a:rPr>
              <a:t>centipoise</a:t>
            </a:r>
            <a:r>
              <a:rPr lang="es-MX" sz="3600" dirty="0">
                <a:solidFill>
                  <a:schemeClr val="tx2"/>
                </a:solidFill>
                <a:latin typeface="Söhne"/>
              </a:rPr>
              <a:t> (</a:t>
            </a:r>
            <a:r>
              <a:rPr lang="es-MX" sz="3600" dirty="0" err="1">
                <a:solidFill>
                  <a:schemeClr val="tx2"/>
                </a:solidFill>
                <a:latin typeface="Söhne"/>
              </a:rPr>
              <a:t>cP</a:t>
            </a:r>
            <a:r>
              <a:rPr lang="es-MX" sz="3600" dirty="0">
                <a:solidFill>
                  <a:schemeClr val="tx2"/>
                </a:solidFill>
                <a:latin typeface="Söhne"/>
              </a:rPr>
              <a:t>).</a:t>
            </a:r>
            <a:endParaRPr lang="es-MX" sz="3600" dirty="0">
              <a:solidFill>
                <a:schemeClr val="tx2"/>
              </a:solidFill>
            </a:endParaRPr>
          </a:p>
        </p:txBody>
      </p:sp>
      <p:pic>
        <p:nvPicPr>
          <p:cNvPr id="3" name="Imagen 2" descr="Motor de un carro&#10;&#10;Descripción generada automáticamente con confianza baja">
            <a:extLst>
              <a:ext uri="{FF2B5EF4-FFF2-40B4-BE49-F238E27FC236}">
                <a16:creationId xmlns:a16="http://schemas.microsoft.com/office/drawing/2014/main" id="{240AE8AA-87F6-E4E1-A31C-864D068CDC1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111" y="3849329"/>
            <a:ext cx="3617329" cy="2359742"/>
          </a:xfrm>
          <a:prstGeom prst="rect">
            <a:avLst/>
          </a:prstGeom>
        </p:spPr>
      </p:pic>
      <p:pic>
        <p:nvPicPr>
          <p:cNvPr id="5" name="Imagen 4" descr="Imagen que contiene taza, café, interior, tabla&#10;&#10;Descripción generada automáticamente">
            <a:extLst>
              <a:ext uri="{FF2B5EF4-FFF2-40B4-BE49-F238E27FC236}">
                <a16:creationId xmlns:a16="http://schemas.microsoft.com/office/drawing/2014/main" id="{4F63EAF8-AE1E-C1FD-EEE8-9986B71308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9726" y="3849329"/>
            <a:ext cx="3012548" cy="2256503"/>
          </a:xfrm>
          <a:prstGeom prst="rect">
            <a:avLst/>
          </a:prstGeom>
        </p:spPr>
      </p:pic>
      <p:pic>
        <p:nvPicPr>
          <p:cNvPr id="7" name="Imagen 6" descr="Una taza de cafe&#10;&#10;Descripción generada automáticamente con confianza media">
            <a:extLst>
              <a:ext uri="{FF2B5EF4-FFF2-40B4-BE49-F238E27FC236}">
                <a16:creationId xmlns:a16="http://schemas.microsoft.com/office/drawing/2014/main" id="{07F74B4E-ABEC-8F4A-14F3-8D61D84BDE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0188" y="3849328"/>
            <a:ext cx="3481776" cy="2322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466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r>
              <a:rPr lang="es-MX" sz="4800" dirty="0"/>
              <a:t>Tensión superficial</a:t>
            </a:r>
          </a:p>
        </p:txBody>
      </p:sp>
      <p:sp>
        <p:nvSpPr>
          <p:cNvPr id="14" name="Marcador de contenido 2"/>
          <p:cNvSpPr>
            <a:spLocks noGrp="1"/>
          </p:cNvSpPr>
          <p:nvPr>
            <p:ph idx="1"/>
          </p:nvPr>
        </p:nvSpPr>
        <p:spPr>
          <a:xfrm>
            <a:off x="1162173" y="2184577"/>
            <a:ext cx="9628632" cy="1826984"/>
          </a:xfrm>
        </p:spPr>
        <p:txBody>
          <a:bodyPr rtlCol="0">
            <a:normAutofit/>
          </a:bodyPr>
          <a:lstStyle/>
          <a:p>
            <a:pPr marL="0" indent="0">
              <a:buNone/>
            </a:pPr>
            <a:r>
              <a:rPr lang="es-MX" sz="3600" dirty="0">
                <a:solidFill>
                  <a:schemeClr val="tx2"/>
                </a:solidFill>
                <a:latin typeface="Söhne"/>
              </a:rPr>
              <a:t>Es la fuerza que actúa en la superficie de un líquido y tiende a disminuir su área superficial.</a:t>
            </a:r>
            <a:endParaRPr lang="es-MX" sz="3600" dirty="0">
              <a:solidFill>
                <a:schemeClr val="tx2"/>
              </a:solidFill>
            </a:endParaRPr>
          </a:p>
        </p:txBody>
      </p:sp>
      <p:sp>
        <p:nvSpPr>
          <p:cNvPr id="2" name="Marcador de contenido 2">
            <a:extLst>
              <a:ext uri="{FF2B5EF4-FFF2-40B4-BE49-F238E27FC236}">
                <a16:creationId xmlns:a16="http://schemas.microsoft.com/office/drawing/2014/main" id="{2351FFBD-0CDF-C2EB-43CC-CA763FD144CF}"/>
              </a:ext>
            </a:extLst>
          </p:cNvPr>
          <p:cNvSpPr txBox="1">
            <a:spLocks/>
          </p:cNvSpPr>
          <p:nvPr/>
        </p:nvSpPr>
        <p:spPr>
          <a:xfrm>
            <a:off x="4881715" y="3721682"/>
            <a:ext cx="6970973" cy="3048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s-MX" sz="3600" dirty="0">
                <a:solidFill>
                  <a:schemeClr val="tx2"/>
                </a:solidFill>
                <a:latin typeface="Söhne"/>
              </a:rPr>
              <a:t>Es la responsable de la formación de gotas y de la capacidad de algunos líquidos para "mojarse" o formar una capa sobre una superficie.</a:t>
            </a:r>
            <a:endParaRPr lang="es-MX" sz="3600" dirty="0">
              <a:solidFill>
                <a:schemeClr val="tx2"/>
              </a:solidFill>
            </a:endParaRPr>
          </a:p>
        </p:txBody>
      </p:sp>
      <p:pic>
        <p:nvPicPr>
          <p:cNvPr id="4" name="Imagen 3" descr="Imagen que contiene lluvia&#10;&#10;Descripción generada automáticamente">
            <a:extLst>
              <a:ext uri="{FF2B5EF4-FFF2-40B4-BE49-F238E27FC236}">
                <a16:creationId xmlns:a16="http://schemas.microsoft.com/office/drawing/2014/main" id="{BF2CE0FC-98FF-A0E3-5848-7F4E9F6FD1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864" y="3505544"/>
            <a:ext cx="3556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799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  <p:bldP spid="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r>
              <a:rPr lang="es-MX" sz="4800" dirty="0"/>
              <a:t>Tensión superficial</a:t>
            </a:r>
          </a:p>
        </p:txBody>
      </p:sp>
      <p:sp>
        <p:nvSpPr>
          <p:cNvPr id="14" name="Marcador de contenido 2"/>
          <p:cNvSpPr>
            <a:spLocks noGrp="1"/>
          </p:cNvSpPr>
          <p:nvPr>
            <p:ph idx="1"/>
          </p:nvPr>
        </p:nvSpPr>
        <p:spPr>
          <a:xfrm>
            <a:off x="1162173" y="2184577"/>
            <a:ext cx="9628632" cy="4473526"/>
          </a:xfrm>
        </p:spPr>
        <p:txBody>
          <a:bodyPr rtlCol="0">
            <a:normAutofit/>
          </a:bodyPr>
          <a:lstStyle/>
          <a:p>
            <a:pPr marL="0" indent="0">
              <a:buNone/>
            </a:pPr>
            <a:r>
              <a:rPr lang="es-MX" sz="3600" dirty="0">
                <a:solidFill>
                  <a:schemeClr val="tx2"/>
                </a:solidFill>
                <a:latin typeface="Söhne"/>
              </a:rPr>
              <a:t>Se mide en unidades de energía por unidad de área.</a:t>
            </a:r>
            <a:endParaRPr lang="es-MX" sz="3600" dirty="0">
              <a:solidFill>
                <a:schemeClr val="tx2"/>
              </a:solidFill>
            </a:endParaRPr>
          </a:p>
        </p:txBody>
      </p:sp>
      <p:pic>
        <p:nvPicPr>
          <p:cNvPr id="3" name="Imagen 2" descr="Un pájaro volando sobre el agua&#10;&#10;Descripción generada automáticamente con confianza baja">
            <a:extLst>
              <a:ext uri="{FF2B5EF4-FFF2-40B4-BE49-F238E27FC236}">
                <a16:creationId xmlns:a16="http://schemas.microsoft.com/office/drawing/2014/main" id="{1CC833DE-2478-AD5E-0B3B-89E37D07FF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1166" y="3429000"/>
            <a:ext cx="4290646" cy="2998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470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r>
              <a:rPr lang="es-MX" sz="4800" dirty="0"/>
              <a:t>Capilaridad</a:t>
            </a:r>
          </a:p>
        </p:txBody>
      </p:sp>
      <p:sp>
        <p:nvSpPr>
          <p:cNvPr id="14" name="Marcador de contenido 2"/>
          <p:cNvSpPr>
            <a:spLocks noGrp="1"/>
          </p:cNvSpPr>
          <p:nvPr>
            <p:ph idx="1"/>
          </p:nvPr>
        </p:nvSpPr>
        <p:spPr>
          <a:xfrm>
            <a:off x="785813" y="2532621"/>
            <a:ext cx="5790583" cy="3859036"/>
          </a:xfrm>
        </p:spPr>
        <p:txBody>
          <a:bodyPr rtlCol="0">
            <a:normAutofit/>
          </a:bodyPr>
          <a:lstStyle/>
          <a:p>
            <a:pPr marL="0" indent="0">
              <a:buNone/>
            </a:pPr>
            <a:r>
              <a:rPr lang="es-MX" sz="3600" dirty="0">
                <a:solidFill>
                  <a:schemeClr val="tx2"/>
                </a:solidFill>
                <a:latin typeface="Söhne"/>
              </a:rPr>
              <a:t>Es el fenómeno en el que un líquido asciende o desciende en un tubo delgado (capilar) debido a las fuerzas de cohesión y adhesión entre el líquido y las paredes del tubo.</a:t>
            </a:r>
            <a:endParaRPr lang="es-MX" sz="3600" dirty="0">
              <a:solidFill>
                <a:schemeClr val="tx2"/>
              </a:solidFill>
            </a:endParaRPr>
          </a:p>
        </p:txBody>
      </p:sp>
      <p:pic>
        <p:nvPicPr>
          <p:cNvPr id="4" name="Imagen 3" descr="Gráfico, Histograma">
            <a:extLst>
              <a:ext uri="{FF2B5EF4-FFF2-40B4-BE49-F238E27FC236}">
                <a16:creationId xmlns:a16="http://schemas.microsoft.com/office/drawing/2014/main" id="{41049C3A-B4DA-36BF-1312-404589C9BA6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24" r="13160" b="31046"/>
          <a:stretch/>
        </p:blipFill>
        <p:spPr>
          <a:xfrm>
            <a:off x="6976446" y="2423757"/>
            <a:ext cx="4734233" cy="3514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200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1280160" y="466343"/>
            <a:ext cx="9628632" cy="1362113"/>
          </a:xfrm>
        </p:spPr>
        <p:txBody>
          <a:bodyPr rtlCol="0" anchor="ctr">
            <a:normAutofit/>
          </a:bodyPr>
          <a:lstStyle/>
          <a:p>
            <a:pPr rtl="0"/>
            <a:r>
              <a:rPr lang="es-MX" sz="4800" dirty="0">
                <a:solidFill>
                  <a:schemeClr val="bg2"/>
                </a:solidFill>
              </a:rPr>
              <a:t>Cohesión</a:t>
            </a:r>
          </a:p>
        </p:txBody>
      </p:sp>
      <p:pic>
        <p:nvPicPr>
          <p:cNvPr id="3" name="Imagen 2" descr="Imagen que contiene azul&#10;&#10;Descripción generada automáticamente">
            <a:extLst>
              <a:ext uri="{FF2B5EF4-FFF2-40B4-BE49-F238E27FC236}">
                <a16:creationId xmlns:a16="http://schemas.microsoft.com/office/drawing/2014/main" id="{F7D3E8FF-BD6E-89BD-1BDE-2C177A841C1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95" r="21587" b="-2"/>
          <a:stretch/>
        </p:blipFill>
        <p:spPr>
          <a:xfrm>
            <a:off x="336263" y="2194560"/>
            <a:ext cx="4489704" cy="3986784"/>
          </a:xfrm>
          <a:prstGeom prst="rect">
            <a:avLst/>
          </a:prstGeom>
          <a:noFill/>
        </p:spPr>
      </p:pic>
      <p:sp>
        <p:nvSpPr>
          <p:cNvPr id="14" name="Marcador de contenido 2"/>
          <p:cNvSpPr>
            <a:spLocks noGrp="1"/>
          </p:cNvSpPr>
          <p:nvPr>
            <p:ph sz="half" idx="2"/>
          </p:nvPr>
        </p:nvSpPr>
        <p:spPr>
          <a:xfrm>
            <a:off x="5283199" y="2194560"/>
            <a:ext cx="6572537" cy="3986784"/>
          </a:xfrm>
        </p:spPr>
        <p:txBody>
          <a:bodyPr rtlCol="0">
            <a:noAutofit/>
          </a:bodyPr>
          <a:lstStyle/>
          <a:p>
            <a:pPr marL="0" indent="0">
              <a:buNone/>
            </a:pPr>
            <a:r>
              <a:rPr lang="es-MX" sz="3600" dirty="0">
                <a:solidFill>
                  <a:schemeClr val="tx2"/>
                </a:solidFill>
              </a:rPr>
              <a:t>Es la fuerza de atracción entre las moléculas del mismo tipo en un líquido.</a:t>
            </a:r>
          </a:p>
          <a:p>
            <a:pPr marL="0" indent="0">
              <a:buNone/>
            </a:pPr>
            <a:endParaRPr lang="es-MX" sz="3600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s-MX" sz="3600" dirty="0">
                <a:solidFill>
                  <a:schemeClr val="tx2"/>
                </a:solidFill>
              </a:rPr>
              <a:t>Es responsable de la formación de gotas y de mantener unidas las partículas del líquido.</a:t>
            </a:r>
          </a:p>
        </p:txBody>
      </p:sp>
    </p:spTree>
    <p:extLst>
      <p:ext uri="{BB962C8B-B14F-4D97-AF65-F5344CB8AC3E}">
        <p14:creationId xmlns:p14="http://schemas.microsoft.com/office/powerpoint/2010/main" val="2834402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1280160" y="466343"/>
            <a:ext cx="9628632" cy="1362113"/>
          </a:xfrm>
        </p:spPr>
        <p:txBody>
          <a:bodyPr rtlCol="0" anchor="ctr">
            <a:normAutofit/>
          </a:bodyPr>
          <a:lstStyle/>
          <a:p>
            <a:pPr rtl="0"/>
            <a:r>
              <a:rPr lang="es-MX" sz="4800" dirty="0">
                <a:solidFill>
                  <a:schemeClr val="bg2"/>
                </a:solidFill>
              </a:rPr>
              <a:t>Adhesión</a:t>
            </a:r>
          </a:p>
        </p:txBody>
      </p:sp>
      <p:sp>
        <p:nvSpPr>
          <p:cNvPr id="14" name="Marcador de contenido 2"/>
          <p:cNvSpPr>
            <a:spLocks noGrp="1"/>
          </p:cNvSpPr>
          <p:nvPr>
            <p:ph sz="half" idx="2"/>
          </p:nvPr>
        </p:nvSpPr>
        <p:spPr>
          <a:xfrm>
            <a:off x="769258" y="2194559"/>
            <a:ext cx="5838020" cy="4560201"/>
          </a:xfrm>
        </p:spPr>
        <p:txBody>
          <a:bodyPr rtlCol="0">
            <a:noAutofit/>
          </a:bodyPr>
          <a:lstStyle/>
          <a:p>
            <a:pPr marL="0" indent="0">
              <a:buNone/>
            </a:pPr>
            <a:r>
              <a:rPr lang="es-MX" sz="3600" dirty="0">
                <a:solidFill>
                  <a:schemeClr val="tx2"/>
                </a:solidFill>
              </a:rPr>
              <a:t>Es la fuerza de atracción entre las moléculas de diferentes sustancias. </a:t>
            </a:r>
          </a:p>
          <a:p>
            <a:pPr marL="0" indent="0">
              <a:buNone/>
            </a:pPr>
            <a:endParaRPr lang="es-MX" sz="3600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s-MX" sz="3600" dirty="0">
                <a:solidFill>
                  <a:schemeClr val="tx2"/>
                </a:solidFill>
              </a:rPr>
              <a:t>Permite que un líquido moje o se adhiera a una superficie sólida.</a:t>
            </a:r>
          </a:p>
        </p:txBody>
      </p:sp>
      <p:pic>
        <p:nvPicPr>
          <p:cNvPr id="4" name="Imagen 3" descr="Imagen que contiene papalote, vuelo, grande, lago&#10;&#10;Descripción generada automáticamente">
            <a:extLst>
              <a:ext uri="{FF2B5EF4-FFF2-40B4-BE49-F238E27FC236}">
                <a16:creationId xmlns:a16="http://schemas.microsoft.com/office/drawing/2014/main" id="{C8417CFD-5CC9-30AA-64AE-056221CE07C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5176" y="2100859"/>
            <a:ext cx="4290798" cy="4290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713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1280160" y="466343"/>
            <a:ext cx="9628632" cy="1362113"/>
          </a:xfrm>
        </p:spPr>
        <p:txBody>
          <a:bodyPr rtlCol="0" anchor="ctr">
            <a:normAutofit/>
          </a:bodyPr>
          <a:lstStyle/>
          <a:p>
            <a:pPr rtl="0"/>
            <a:r>
              <a:rPr lang="es-MX" sz="4800" dirty="0">
                <a:solidFill>
                  <a:schemeClr val="bg2"/>
                </a:solidFill>
              </a:rPr>
              <a:t>Incompresibilidad</a:t>
            </a:r>
          </a:p>
        </p:txBody>
      </p:sp>
      <p:sp>
        <p:nvSpPr>
          <p:cNvPr id="14" name="Marcador de contenido 2"/>
          <p:cNvSpPr>
            <a:spLocks noGrp="1"/>
          </p:cNvSpPr>
          <p:nvPr>
            <p:ph sz="half" idx="2"/>
          </p:nvPr>
        </p:nvSpPr>
        <p:spPr>
          <a:xfrm>
            <a:off x="769258" y="2194559"/>
            <a:ext cx="10493828" cy="4560201"/>
          </a:xfrm>
        </p:spPr>
        <p:txBody>
          <a:bodyPr rtlCol="0">
            <a:noAutofit/>
          </a:bodyPr>
          <a:lstStyle/>
          <a:p>
            <a:pPr marL="0" indent="0">
              <a:buNone/>
            </a:pPr>
            <a:r>
              <a:rPr lang="es-MX" sz="3600" dirty="0">
                <a:solidFill>
                  <a:schemeClr val="tx2"/>
                </a:solidFill>
              </a:rPr>
              <a:t>Es la propiedad de los fluidos que no pueden ser comprimidos o reducidos en volumen significativamente bajo presión.</a:t>
            </a:r>
          </a:p>
        </p:txBody>
      </p:sp>
    </p:spTree>
    <p:extLst>
      <p:ext uri="{BB962C8B-B14F-4D97-AF65-F5344CB8AC3E}">
        <p14:creationId xmlns:p14="http://schemas.microsoft.com/office/powerpoint/2010/main" val="4175253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1280160" y="466343"/>
            <a:ext cx="9628632" cy="1362113"/>
          </a:xfrm>
        </p:spPr>
        <p:txBody>
          <a:bodyPr rtlCol="0" anchor="ctr">
            <a:normAutofit/>
          </a:bodyPr>
          <a:lstStyle/>
          <a:p>
            <a:pPr rtl="0"/>
            <a:r>
              <a:rPr lang="es-MX" sz="4800" dirty="0">
                <a:solidFill>
                  <a:schemeClr val="bg2"/>
                </a:solidFill>
              </a:rPr>
              <a:t>Incompresibilidad</a:t>
            </a:r>
          </a:p>
        </p:txBody>
      </p:sp>
      <p:sp>
        <p:nvSpPr>
          <p:cNvPr id="14" name="Marcador de contenido 2"/>
          <p:cNvSpPr>
            <a:spLocks noGrp="1"/>
          </p:cNvSpPr>
          <p:nvPr>
            <p:ph sz="half" idx="2"/>
          </p:nvPr>
        </p:nvSpPr>
        <p:spPr>
          <a:xfrm>
            <a:off x="769258" y="2194559"/>
            <a:ext cx="10493828" cy="4560201"/>
          </a:xfrm>
        </p:spPr>
        <p:txBody>
          <a:bodyPr rtlCol="0">
            <a:noAutofit/>
          </a:bodyPr>
          <a:lstStyle/>
          <a:p>
            <a:pPr marL="0" indent="0">
              <a:buNone/>
            </a:pPr>
            <a:r>
              <a:rPr lang="es-MX" sz="3600" dirty="0">
                <a:solidFill>
                  <a:schemeClr val="tx2"/>
                </a:solidFill>
              </a:rPr>
              <a:t>Los líquidos se consideran incompresibles en comparación con los gases.</a:t>
            </a:r>
          </a:p>
        </p:txBody>
      </p:sp>
      <p:pic>
        <p:nvPicPr>
          <p:cNvPr id="3" name="Imagen 2" descr="Diagrama&#10;&#10;Descripción generada automáticamente">
            <a:extLst>
              <a:ext uri="{FF2B5EF4-FFF2-40B4-BE49-F238E27FC236}">
                <a16:creationId xmlns:a16="http://schemas.microsoft.com/office/drawing/2014/main" id="{24933ED3-7563-D85F-910C-1793C4475A4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432" y="3927755"/>
            <a:ext cx="4380271" cy="2463902"/>
          </a:xfrm>
          <a:prstGeom prst="rect">
            <a:avLst/>
          </a:prstGeom>
        </p:spPr>
      </p:pic>
      <p:pic>
        <p:nvPicPr>
          <p:cNvPr id="5" name="Imagen 4" descr="Diagrama, Dibujo de ingeniería&#10;&#10;Descripción generada automáticamente">
            <a:extLst>
              <a:ext uri="{FF2B5EF4-FFF2-40B4-BE49-F238E27FC236}">
                <a16:creationId xmlns:a16="http://schemas.microsoft.com/office/drawing/2014/main" id="{CE5B5B98-1C38-5D17-CE56-08D479EDB4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9210" y="3746090"/>
            <a:ext cx="4409278" cy="2645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951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562708" y="2326615"/>
            <a:ext cx="10874326" cy="3046240"/>
          </a:xfrm>
          <a:prstGeom prst="rect">
            <a:avLst/>
          </a:prstGeom>
        </p:spPr>
        <p:txBody>
          <a:bodyPr vert="horz" wrap="square" lIns="0" tIns="25167" rIns="0" bIns="0" rtlCol="0">
            <a:spAutoFit/>
          </a:bodyPr>
          <a:lstStyle/>
          <a:p>
            <a:pPr marL="38100" marR="30480">
              <a:lnSpc>
                <a:spcPct val="124500"/>
              </a:lnSpc>
              <a:spcBef>
                <a:spcPts val="100"/>
              </a:spcBef>
            </a:pPr>
            <a:r>
              <a:rPr lang="es-MX" sz="4000" spc="-20" dirty="0">
                <a:solidFill>
                  <a:schemeClr val="tx2"/>
                </a:solidFill>
                <a:cs typeface="Tahoma"/>
              </a:rPr>
              <a:t>Para este ejercicio tendrás que preparar una referencia tanto biográfica como de las contribuciones en el estudio de los fluidos de los siguientes personajes:</a:t>
            </a:r>
            <a:endParaRPr lang="es-MX" sz="4000" dirty="0">
              <a:solidFill>
                <a:schemeClr val="tx2"/>
              </a:solidFill>
              <a:cs typeface="Tahoma"/>
            </a:endParaRPr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A86D738D-9D59-F82B-AFA3-3ACB53A67AF8}"/>
              </a:ext>
            </a:extLst>
          </p:cNvPr>
          <p:cNvSpPr txBox="1">
            <a:spLocks/>
          </p:cNvSpPr>
          <p:nvPr/>
        </p:nvSpPr>
        <p:spPr bwMode="black">
          <a:xfrm>
            <a:off x="1280160" y="466343"/>
            <a:ext cx="9628632" cy="1362113"/>
          </a:xfrm>
          <a:prstGeom prst="rect">
            <a:avLst/>
          </a:prstGeom>
        </p:spPr>
        <p:txBody>
          <a:bodyPr vert="horz" wrap="square" lIns="0" tIns="0" rIns="0" bIns="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369" b="0" i="0" kern="1200">
                <a:solidFill>
                  <a:schemeClr val="hlink"/>
                </a:solidFill>
                <a:latin typeface="Calibri"/>
                <a:ea typeface="+mj-ea"/>
                <a:cs typeface="Calibri"/>
              </a:defRPr>
            </a:lvl1pPr>
          </a:lstStyle>
          <a:p>
            <a:r>
              <a:rPr lang="es-MX" sz="5400" dirty="0">
                <a:solidFill>
                  <a:schemeClr val="bg2"/>
                </a:solidFill>
              </a:rPr>
              <a:t>Ejercicio 2 – Evaluación continua</a:t>
            </a:r>
          </a:p>
        </p:txBody>
      </p:sp>
    </p:spTree>
    <p:extLst>
      <p:ext uri="{BB962C8B-B14F-4D97-AF65-F5344CB8AC3E}">
        <p14:creationId xmlns:p14="http://schemas.microsoft.com/office/powerpoint/2010/main" val="2639743514"/>
      </p:ext>
    </p:extLst>
  </p:cSld>
  <p:clrMapOvr>
    <a:masterClrMapping/>
  </p:clrMapOvr>
  <p:transition>
    <p:cut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562708" y="2326615"/>
            <a:ext cx="10874326" cy="3084712"/>
          </a:xfrm>
          <a:prstGeom prst="rect">
            <a:avLst/>
          </a:prstGeom>
        </p:spPr>
        <p:txBody>
          <a:bodyPr vert="horz" wrap="square" lIns="0" tIns="25167" rIns="0" bIns="0" rtlCol="0">
            <a:spAutoFit/>
          </a:bodyPr>
          <a:lstStyle/>
          <a:p>
            <a:pPr marL="781050" marR="30480" indent="-742950">
              <a:lnSpc>
                <a:spcPct val="124500"/>
              </a:lnSpc>
              <a:spcBef>
                <a:spcPts val="100"/>
              </a:spcBef>
              <a:buFont typeface="+mj-lt"/>
              <a:buAutoNum type="arabicPeriod"/>
            </a:pPr>
            <a:r>
              <a:rPr lang="es-MX" sz="4000" dirty="0">
                <a:solidFill>
                  <a:schemeClr val="tx2"/>
                </a:solidFill>
                <a:cs typeface="Tahoma"/>
              </a:rPr>
              <a:t>Blaise Pascal.</a:t>
            </a:r>
          </a:p>
          <a:p>
            <a:pPr marL="781050" marR="30480" indent="-742950">
              <a:lnSpc>
                <a:spcPct val="124500"/>
              </a:lnSpc>
              <a:spcBef>
                <a:spcPts val="100"/>
              </a:spcBef>
              <a:buFont typeface="+mj-lt"/>
              <a:buAutoNum type="arabicPeriod"/>
            </a:pPr>
            <a:r>
              <a:rPr lang="es-MX" sz="4000" dirty="0">
                <a:solidFill>
                  <a:schemeClr val="tx2"/>
                </a:solidFill>
                <a:cs typeface="Tahoma"/>
              </a:rPr>
              <a:t>Daniel Bernoulli.</a:t>
            </a:r>
          </a:p>
          <a:p>
            <a:pPr marL="781050" marR="30480" indent="-742950">
              <a:lnSpc>
                <a:spcPct val="124500"/>
              </a:lnSpc>
              <a:spcBef>
                <a:spcPts val="100"/>
              </a:spcBef>
              <a:buFont typeface="+mj-lt"/>
              <a:buAutoNum type="arabicPeriod"/>
            </a:pPr>
            <a:r>
              <a:rPr lang="es-MX" sz="4000" dirty="0">
                <a:solidFill>
                  <a:schemeClr val="tx2"/>
                </a:solidFill>
                <a:cs typeface="Tahoma"/>
              </a:rPr>
              <a:t>Jean-Louis-Marie Poiseuille.</a:t>
            </a:r>
          </a:p>
          <a:p>
            <a:pPr marL="781050" marR="30480" indent="-742950">
              <a:lnSpc>
                <a:spcPct val="124500"/>
              </a:lnSpc>
              <a:spcBef>
                <a:spcPts val="100"/>
              </a:spcBef>
              <a:buFont typeface="+mj-lt"/>
              <a:buAutoNum type="arabicPeriod"/>
            </a:pPr>
            <a:r>
              <a:rPr lang="es-MX" sz="4000" dirty="0">
                <a:solidFill>
                  <a:schemeClr val="tx2"/>
                </a:solidFill>
                <a:cs typeface="Tahoma"/>
              </a:rPr>
              <a:t>Incluye necesariamente a otro personaje.</a:t>
            </a:r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A86D738D-9D59-F82B-AFA3-3ACB53A67AF8}"/>
              </a:ext>
            </a:extLst>
          </p:cNvPr>
          <p:cNvSpPr txBox="1">
            <a:spLocks/>
          </p:cNvSpPr>
          <p:nvPr/>
        </p:nvSpPr>
        <p:spPr bwMode="black">
          <a:xfrm>
            <a:off x="1280160" y="466343"/>
            <a:ext cx="9628632" cy="1362113"/>
          </a:xfrm>
          <a:prstGeom prst="rect">
            <a:avLst/>
          </a:prstGeom>
        </p:spPr>
        <p:txBody>
          <a:bodyPr vert="horz" wrap="square" lIns="0" tIns="0" rIns="0" bIns="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369" b="0" i="0" kern="1200">
                <a:solidFill>
                  <a:schemeClr val="hlink"/>
                </a:solidFill>
                <a:latin typeface="Calibri"/>
                <a:ea typeface="+mj-ea"/>
                <a:cs typeface="Calibri"/>
              </a:defRPr>
            </a:lvl1pPr>
          </a:lstStyle>
          <a:p>
            <a:r>
              <a:rPr lang="es-MX" sz="5400" dirty="0">
                <a:solidFill>
                  <a:schemeClr val="bg2"/>
                </a:solidFill>
              </a:rPr>
              <a:t>Ejercicio 2 – Evaluación continua</a:t>
            </a:r>
          </a:p>
        </p:txBody>
      </p:sp>
    </p:spTree>
    <p:extLst>
      <p:ext uri="{BB962C8B-B14F-4D97-AF65-F5344CB8AC3E}">
        <p14:creationId xmlns:p14="http://schemas.microsoft.com/office/powerpoint/2010/main" val="3276620920"/>
      </p:ext>
    </p:extLst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es-MX" sz="4800" dirty="0"/>
              <a:t>Estado sólido</a:t>
            </a:r>
          </a:p>
        </p:txBody>
      </p:sp>
      <p:sp>
        <p:nvSpPr>
          <p:cNvPr id="14" name="Marcador de contenido 2"/>
          <p:cNvSpPr>
            <a:spLocks noGrp="1"/>
          </p:cNvSpPr>
          <p:nvPr>
            <p:ph idx="1"/>
          </p:nvPr>
        </p:nvSpPr>
        <p:spPr>
          <a:xfrm>
            <a:off x="1280160" y="2871787"/>
            <a:ext cx="9628632" cy="3986213"/>
          </a:xfrm>
        </p:spPr>
        <p:txBody>
          <a:bodyPr rtlCol="0">
            <a:normAutofit/>
          </a:bodyPr>
          <a:lstStyle/>
          <a:p>
            <a:pPr marL="0" indent="0" rtl="0">
              <a:buNone/>
            </a:pPr>
            <a:r>
              <a:rPr lang="es-MX" sz="4000" b="0" i="0" dirty="0">
                <a:solidFill>
                  <a:schemeClr val="tx2"/>
                </a:solidFill>
                <a:effectLst/>
                <a:latin typeface="Söhne"/>
              </a:rPr>
              <a:t>En este estado, las partículas de la materia están cercanas unas de otras y tienen una estructura ordenada. </a:t>
            </a:r>
            <a:endParaRPr lang="es-MX" sz="4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9089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562708" y="2326615"/>
            <a:ext cx="10874326" cy="3046240"/>
          </a:xfrm>
          <a:prstGeom prst="rect">
            <a:avLst/>
          </a:prstGeom>
        </p:spPr>
        <p:txBody>
          <a:bodyPr vert="horz" wrap="square" lIns="0" tIns="25167" rIns="0" bIns="0" rtlCol="0">
            <a:spAutoFit/>
          </a:bodyPr>
          <a:lstStyle/>
          <a:p>
            <a:pPr marL="38100" marR="30480">
              <a:lnSpc>
                <a:spcPct val="124500"/>
              </a:lnSpc>
              <a:spcBef>
                <a:spcPts val="100"/>
              </a:spcBef>
            </a:pPr>
            <a:r>
              <a:rPr lang="es-MX" sz="4000" spc="-20" dirty="0">
                <a:solidFill>
                  <a:schemeClr val="tx2"/>
                </a:solidFill>
                <a:cs typeface="Tahoma"/>
              </a:rPr>
              <a:t>Tendrás disponible una rúbrica en donde se mencionarán los elementos a considerar y el nivel de desempeño. Recuerda que es una guía muy clara en cuanto a lo que se espera que resuelvas.</a:t>
            </a:r>
            <a:endParaRPr lang="es-MX" sz="4000" dirty="0">
              <a:solidFill>
                <a:schemeClr val="tx2"/>
              </a:solidFill>
              <a:cs typeface="Tahoma"/>
            </a:endParaRPr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A86D738D-9D59-F82B-AFA3-3ACB53A67AF8}"/>
              </a:ext>
            </a:extLst>
          </p:cNvPr>
          <p:cNvSpPr txBox="1">
            <a:spLocks/>
          </p:cNvSpPr>
          <p:nvPr/>
        </p:nvSpPr>
        <p:spPr bwMode="black">
          <a:xfrm>
            <a:off x="1280160" y="466343"/>
            <a:ext cx="9628632" cy="1362113"/>
          </a:xfrm>
          <a:prstGeom prst="rect">
            <a:avLst/>
          </a:prstGeom>
        </p:spPr>
        <p:txBody>
          <a:bodyPr vert="horz" wrap="square" lIns="0" tIns="0" rIns="0" bIns="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369" b="0" i="0" kern="1200">
                <a:solidFill>
                  <a:schemeClr val="hlink"/>
                </a:solidFill>
                <a:latin typeface="Calibri"/>
                <a:ea typeface="+mj-ea"/>
                <a:cs typeface="Calibri"/>
              </a:defRPr>
            </a:lvl1pPr>
          </a:lstStyle>
          <a:p>
            <a:r>
              <a:rPr lang="es-MX" sz="5400" dirty="0">
                <a:solidFill>
                  <a:schemeClr val="bg2"/>
                </a:solidFill>
              </a:rPr>
              <a:t>Ejercicio 2 – Evaluación continua</a:t>
            </a:r>
          </a:p>
        </p:txBody>
      </p:sp>
    </p:spTree>
    <p:extLst>
      <p:ext uri="{BB962C8B-B14F-4D97-AF65-F5344CB8AC3E}">
        <p14:creationId xmlns:p14="http://schemas.microsoft.com/office/powerpoint/2010/main" val="137963197"/>
      </p:ext>
    </p:extLst>
  </p:cSld>
  <p:clrMapOvr>
    <a:masterClrMapping/>
  </p:clrMapOvr>
  <p:transition>
    <p:cut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562708" y="2326615"/>
            <a:ext cx="10874326" cy="1507357"/>
          </a:xfrm>
          <a:prstGeom prst="rect">
            <a:avLst/>
          </a:prstGeom>
        </p:spPr>
        <p:txBody>
          <a:bodyPr vert="horz" wrap="square" lIns="0" tIns="25167" rIns="0" bIns="0" rtlCol="0">
            <a:spAutoFit/>
          </a:bodyPr>
          <a:lstStyle/>
          <a:p>
            <a:pPr marL="38100" marR="30480">
              <a:lnSpc>
                <a:spcPct val="124500"/>
              </a:lnSpc>
              <a:spcBef>
                <a:spcPts val="100"/>
              </a:spcBef>
            </a:pPr>
            <a:r>
              <a:rPr lang="es-MX" sz="4000" spc="-20" dirty="0">
                <a:solidFill>
                  <a:schemeClr val="tx2"/>
                </a:solidFill>
                <a:cs typeface="Tahoma"/>
              </a:rPr>
              <a:t>El trabajo se deberá de enviar por Teams a más tardar el domingo 28 de mayo a las 20 horas.</a:t>
            </a:r>
            <a:endParaRPr lang="es-MX" sz="4000" dirty="0">
              <a:solidFill>
                <a:schemeClr val="tx2"/>
              </a:solidFill>
              <a:cs typeface="Tahoma"/>
            </a:endParaRPr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A86D738D-9D59-F82B-AFA3-3ACB53A67AF8}"/>
              </a:ext>
            </a:extLst>
          </p:cNvPr>
          <p:cNvSpPr txBox="1">
            <a:spLocks/>
          </p:cNvSpPr>
          <p:nvPr/>
        </p:nvSpPr>
        <p:spPr bwMode="black">
          <a:xfrm>
            <a:off x="1280160" y="466343"/>
            <a:ext cx="9628632" cy="1362113"/>
          </a:xfrm>
          <a:prstGeom prst="rect">
            <a:avLst/>
          </a:prstGeom>
        </p:spPr>
        <p:txBody>
          <a:bodyPr vert="horz" wrap="square" lIns="0" tIns="0" rIns="0" bIns="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369" b="0" i="0" kern="1200">
                <a:solidFill>
                  <a:schemeClr val="hlink"/>
                </a:solidFill>
                <a:latin typeface="Calibri"/>
                <a:ea typeface="+mj-ea"/>
                <a:cs typeface="Calibri"/>
              </a:defRPr>
            </a:lvl1pPr>
          </a:lstStyle>
          <a:p>
            <a:r>
              <a:rPr lang="es-MX" sz="5400" dirty="0">
                <a:solidFill>
                  <a:schemeClr val="bg2"/>
                </a:solidFill>
              </a:rPr>
              <a:t>Ejercicio 2 – Evaluación continua</a:t>
            </a:r>
          </a:p>
        </p:txBody>
      </p:sp>
      <p:pic>
        <p:nvPicPr>
          <p:cNvPr id="3" name="Imagen 2" descr="Forma&#10;&#10;Descripción generada automáticamente con confianza baja">
            <a:extLst>
              <a:ext uri="{FF2B5EF4-FFF2-40B4-BE49-F238E27FC236}">
                <a16:creationId xmlns:a16="http://schemas.microsoft.com/office/drawing/2014/main" id="{A726262D-44F2-62FD-1670-BC1084B3F3D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4742" y="4348252"/>
            <a:ext cx="1626997" cy="1626997"/>
          </a:xfrm>
          <a:prstGeom prst="rect">
            <a:avLst/>
          </a:prstGeom>
        </p:spPr>
      </p:pic>
      <p:sp>
        <p:nvSpPr>
          <p:cNvPr id="4" name="object 5">
            <a:extLst>
              <a:ext uri="{FF2B5EF4-FFF2-40B4-BE49-F238E27FC236}">
                <a16:creationId xmlns:a16="http://schemas.microsoft.com/office/drawing/2014/main" id="{1B8FDE62-FD06-3F8D-627C-FC8935C3FDE3}"/>
              </a:ext>
            </a:extLst>
          </p:cNvPr>
          <p:cNvSpPr txBox="1"/>
          <p:nvPr/>
        </p:nvSpPr>
        <p:spPr>
          <a:xfrm>
            <a:off x="562708" y="4467892"/>
            <a:ext cx="10874326" cy="1507357"/>
          </a:xfrm>
          <a:prstGeom prst="rect">
            <a:avLst/>
          </a:prstGeom>
        </p:spPr>
        <p:txBody>
          <a:bodyPr vert="horz" wrap="square" lIns="0" tIns="25167" rIns="0" bIns="0" rtlCol="0">
            <a:spAutoFit/>
          </a:bodyPr>
          <a:lstStyle/>
          <a:p>
            <a:pPr marL="38100" marR="30480">
              <a:lnSpc>
                <a:spcPct val="124500"/>
              </a:lnSpc>
              <a:spcBef>
                <a:spcPts val="100"/>
              </a:spcBef>
            </a:pPr>
            <a:r>
              <a:rPr lang="es-MX" sz="4000" b="1" spc="-20" dirty="0">
                <a:solidFill>
                  <a:srgbClr val="0070C0"/>
                </a:solidFill>
                <a:cs typeface="Tahoma"/>
              </a:rPr>
              <a:t>Importante: </a:t>
            </a:r>
            <a:r>
              <a:rPr lang="es-MX" sz="4000" spc="-20" dirty="0">
                <a:solidFill>
                  <a:schemeClr val="tx2"/>
                </a:solidFill>
                <a:cs typeface="Tahoma"/>
              </a:rPr>
              <a:t>Este tipo de trabajos de desarrollo </a:t>
            </a:r>
            <a:r>
              <a:rPr lang="es-MX" sz="4000" b="1" spc="-20" dirty="0">
                <a:solidFill>
                  <a:srgbClr val="FF0000"/>
                </a:solidFill>
                <a:cs typeface="Tahoma"/>
              </a:rPr>
              <a:t>aportarán 3 puntos</a:t>
            </a:r>
            <a:r>
              <a:rPr lang="es-MX" sz="4000" spc="-20" dirty="0">
                <a:solidFill>
                  <a:schemeClr val="tx2"/>
                </a:solidFill>
                <a:cs typeface="Tahoma"/>
              </a:rPr>
              <a:t> en la evaluación continua!</a:t>
            </a:r>
            <a:endParaRPr lang="es-MX" sz="4000" dirty="0">
              <a:solidFill>
                <a:schemeClr val="tx2"/>
              </a:solidFill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2365632578"/>
      </p:ext>
    </p:extLst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4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1280160" y="466343"/>
            <a:ext cx="9628632" cy="1362113"/>
          </a:xfrm>
        </p:spPr>
        <p:txBody>
          <a:bodyPr rtlCol="0" anchor="ctr">
            <a:normAutofit/>
          </a:bodyPr>
          <a:lstStyle/>
          <a:p>
            <a:pPr rtl="0"/>
            <a:r>
              <a:rPr lang="es-MX" sz="4800" dirty="0">
                <a:solidFill>
                  <a:schemeClr val="bg2"/>
                </a:solidFill>
              </a:rPr>
              <a:t>Densidad</a:t>
            </a:r>
          </a:p>
        </p:txBody>
      </p:sp>
      <p:sp>
        <p:nvSpPr>
          <p:cNvPr id="14" name="Marcador de contenido 2"/>
          <p:cNvSpPr>
            <a:spLocks noGrp="1"/>
          </p:cNvSpPr>
          <p:nvPr>
            <p:ph sz="half" idx="2"/>
          </p:nvPr>
        </p:nvSpPr>
        <p:spPr>
          <a:xfrm>
            <a:off x="769258" y="2194559"/>
            <a:ext cx="10493828" cy="4560201"/>
          </a:xfrm>
        </p:spPr>
        <p:txBody>
          <a:bodyPr rtlCol="0">
            <a:noAutofit/>
          </a:bodyPr>
          <a:lstStyle/>
          <a:p>
            <a:pPr marL="0" indent="0">
              <a:buNone/>
            </a:pPr>
            <a:r>
              <a:rPr lang="es-MX" sz="3600" dirty="0">
                <a:solidFill>
                  <a:schemeClr val="tx2"/>
                </a:solidFill>
              </a:rPr>
              <a:t>Es la cantidad de masa por unidad de volumen de una sustancia.</a:t>
            </a:r>
          </a:p>
          <a:p>
            <a:pPr marL="0" indent="0">
              <a:buNone/>
            </a:pPr>
            <a:endParaRPr lang="es-MX" sz="3600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s-MX" sz="3600" dirty="0">
                <a:solidFill>
                  <a:schemeClr val="tx2"/>
                </a:solidFill>
              </a:rPr>
              <a:t>Se representa por la letra griega rho (ρ) y se mide en unidades de masa por unidad de volumen, como kilogramos por metro cúbico (kg/m³).</a:t>
            </a:r>
          </a:p>
        </p:txBody>
      </p:sp>
    </p:spTree>
    <p:extLst>
      <p:ext uri="{BB962C8B-B14F-4D97-AF65-F5344CB8AC3E}">
        <p14:creationId xmlns:p14="http://schemas.microsoft.com/office/powerpoint/2010/main" val="3986369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1280160" y="466343"/>
            <a:ext cx="9628632" cy="1362113"/>
          </a:xfrm>
        </p:spPr>
        <p:txBody>
          <a:bodyPr rtlCol="0" anchor="ctr">
            <a:normAutofit/>
          </a:bodyPr>
          <a:lstStyle/>
          <a:p>
            <a:pPr rtl="0"/>
            <a:r>
              <a:rPr lang="es-MX" sz="4800" dirty="0">
                <a:solidFill>
                  <a:schemeClr val="bg2"/>
                </a:solidFill>
              </a:rPr>
              <a:t>Densidades</a:t>
            </a:r>
          </a:p>
        </p:txBody>
      </p:sp>
      <p:graphicFrame>
        <p:nvGraphicFramePr>
          <p:cNvPr id="4" name="Tabla 4">
            <a:extLst>
              <a:ext uri="{FF2B5EF4-FFF2-40B4-BE49-F238E27FC236}">
                <a16:creationId xmlns:a16="http://schemas.microsoft.com/office/drawing/2014/main" id="{A2FE6398-4143-4C8F-C6D5-B5510E1010BB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472434360"/>
              </p:ext>
            </p:extLst>
          </p:nvPr>
        </p:nvGraphicFramePr>
        <p:xfrm>
          <a:off x="754517" y="2551177"/>
          <a:ext cx="4494212" cy="384048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2247106">
                  <a:extLst>
                    <a:ext uri="{9D8B030D-6E8A-4147-A177-3AD203B41FA5}">
                      <a16:colId xmlns:a16="http://schemas.microsoft.com/office/drawing/2014/main" val="1186120529"/>
                    </a:ext>
                  </a:extLst>
                </a:gridCol>
                <a:gridCol w="2247106">
                  <a:extLst>
                    <a:ext uri="{9D8B030D-6E8A-4147-A177-3AD203B41FA5}">
                      <a16:colId xmlns:a16="http://schemas.microsoft.com/office/drawing/2014/main" val="17610389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sz="3600" dirty="0">
                          <a:solidFill>
                            <a:schemeClr val="tx2"/>
                          </a:solidFill>
                        </a:rPr>
                        <a:t>Sustancia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3600" dirty="0">
                          <a:solidFill>
                            <a:schemeClr val="tx2"/>
                          </a:solidFill>
                        </a:rPr>
                        <a:t>Kg/m</a:t>
                      </a:r>
                      <a:r>
                        <a:rPr lang="es-MX" sz="3600" baseline="30000" dirty="0">
                          <a:solidFill>
                            <a:schemeClr val="tx2"/>
                          </a:solidFill>
                        </a:rPr>
                        <a:t>3</a:t>
                      </a:r>
                      <a:endParaRPr lang="es-MX" sz="36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36228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sz="3600" dirty="0">
                          <a:solidFill>
                            <a:schemeClr val="tx2"/>
                          </a:solidFill>
                        </a:rPr>
                        <a:t>Aluminio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3600" dirty="0">
                          <a:solidFill>
                            <a:schemeClr val="tx2"/>
                          </a:solidFill>
                        </a:rPr>
                        <a:t>2700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18093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sz="3600" dirty="0">
                          <a:solidFill>
                            <a:schemeClr val="tx2"/>
                          </a:solidFill>
                        </a:rPr>
                        <a:t>Cobre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3600" dirty="0">
                          <a:solidFill>
                            <a:schemeClr val="tx2"/>
                          </a:solidFill>
                        </a:rPr>
                        <a:t>8900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07675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sz="3600" dirty="0">
                          <a:solidFill>
                            <a:schemeClr val="tx2"/>
                          </a:solidFill>
                        </a:rPr>
                        <a:t>Plata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3600" dirty="0">
                          <a:solidFill>
                            <a:schemeClr val="tx2"/>
                          </a:solidFill>
                        </a:rPr>
                        <a:t>10500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80388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sz="3600" dirty="0">
                          <a:solidFill>
                            <a:schemeClr val="tx2"/>
                          </a:solidFill>
                        </a:rPr>
                        <a:t>Oro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3600" dirty="0">
                          <a:solidFill>
                            <a:schemeClr val="tx2"/>
                          </a:solidFill>
                        </a:rPr>
                        <a:t>19300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93077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sz="3600" dirty="0">
                          <a:solidFill>
                            <a:schemeClr val="tx2"/>
                          </a:solidFill>
                        </a:rPr>
                        <a:t>Platino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3600" dirty="0">
                          <a:solidFill>
                            <a:schemeClr val="tx2"/>
                          </a:solidFill>
                        </a:rPr>
                        <a:t>21400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6909601"/>
                  </a:ext>
                </a:extLst>
              </a:tr>
            </a:tbl>
          </a:graphicData>
        </a:graphic>
      </p:graphicFrame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2B4894CF-8F62-D2C3-8DF6-5C8A62EB532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38859951"/>
              </p:ext>
            </p:extLst>
          </p:nvPr>
        </p:nvGraphicFramePr>
        <p:xfrm>
          <a:off x="5909481" y="2551177"/>
          <a:ext cx="5636526" cy="384048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3248167">
                  <a:extLst>
                    <a:ext uri="{9D8B030D-6E8A-4147-A177-3AD203B41FA5}">
                      <a16:colId xmlns:a16="http://schemas.microsoft.com/office/drawing/2014/main" val="1186120529"/>
                    </a:ext>
                  </a:extLst>
                </a:gridCol>
                <a:gridCol w="2388359">
                  <a:extLst>
                    <a:ext uri="{9D8B030D-6E8A-4147-A177-3AD203B41FA5}">
                      <a16:colId xmlns:a16="http://schemas.microsoft.com/office/drawing/2014/main" val="17610389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sz="3600" dirty="0">
                          <a:solidFill>
                            <a:schemeClr val="tx2"/>
                          </a:solidFill>
                        </a:rPr>
                        <a:t>Sustancia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3600" dirty="0">
                          <a:solidFill>
                            <a:schemeClr val="tx2"/>
                          </a:solidFill>
                        </a:rPr>
                        <a:t>Kg/m</a:t>
                      </a:r>
                      <a:r>
                        <a:rPr lang="es-MX" sz="3600" baseline="30000" dirty="0">
                          <a:solidFill>
                            <a:schemeClr val="tx2"/>
                          </a:solidFill>
                        </a:rPr>
                        <a:t>3</a:t>
                      </a:r>
                      <a:endParaRPr lang="es-MX" sz="36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36228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sz="3600" dirty="0">
                          <a:solidFill>
                            <a:schemeClr val="tx2"/>
                          </a:solidFill>
                        </a:rPr>
                        <a:t>Aire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3600" dirty="0">
                          <a:solidFill>
                            <a:schemeClr val="tx2"/>
                          </a:solidFill>
                        </a:rPr>
                        <a:t>1.2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18093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sz="3600" dirty="0">
                          <a:solidFill>
                            <a:schemeClr val="tx2"/>
                          </a:solidFill>
                        </a:rPr>
                        <a:t>Aceite de oliva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3600" dirty="0">
                          <a:solidFill>
                            <a:schemeClr val="tx2"/>
                          </a:solidFill>
                        </a:rPr>
                        <a:t>920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07675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sz="3600" dirty="0">
                          <a:solidFill>
                            <a:schemeClr val="tx2"/>
                          </a:solidFill>
                        </a:rPr>
                        <a:t>Agua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3600" dirty="0">
                          <a:solidFill>
                            <a:schemeClr val="tx2"/>
                          </a:solidFill>
                        </a:rPr>
                        <a:t>1000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80388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sz="3600" dirty="0">
                          <a:solidFill>
                            <a:schemeClr val="tx2"/>
                          </a:solidFill>
                        </a:rPr>
                        <a:t>Sangre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3600" dirty="0">
                          <a:solidFill>
                            <a:schemeClr val="tx2"/>
                          </a:solidFill>
                        </a:rPr>
                        <a:t>1060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93077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sz="3600" dirty="0">
                          <a:solidFill>
                            <a:schemeClr val="tx2"/>
                          </a:solidFill>
                        </a:rPr>
                        <a:t>Mercurio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3600" dirty="0">
                          <a:solidFill>
                            <a:schemeClr val="tx2"/>
                          </a:solidFill>
                        </a:rPr>
                        <a:t>13600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69096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58369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1280160" y="466343"/>
            <a:ext cx="9628632" cy="1362113"/>
          </a:xfrm>
        </p:spPr>
        <p:txBody>
          <a:bodyPr rtlCol="0" anchor="ctr">
            <a:normAutofit/>
          </a:bodyPr>
          <a:lstStyle/>
          <a:p>
            <a:pPr rtl="0"/>
            <a:r>
              <a:rPr lang="es-MX" sz="4800" dirty="0">
                <a:solidFill>
                  <a:schemeClr val="bg2"/>
                </a:solidFill>
              </a:rPr>
              <a:t>Ejercicio 1 – Evaluación continua</a:t>
            </a:r>
          </a:p>
        </p:txBody>
      </p:sp>
      <p:graphicFrame>
        <p:nvGraphicFramePr>
          <p:cNvPr id="4" name="Tabla 4">
            <a:extLst>
              <a:ext uri="{FF2B5EF4-FFF2-40B4-BE49-F238E27FC236}">
                <a16:creationId xmlns:a16="http://schemas.microsoft.com/office/drawing/2014/main" id="{A2FE6398-4143-4C8F-C6D5-B5510E1010BB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863931166"/>
              </p:ext>
            </p:extLst>
          </p:nvPr>
        </p:nvGraphicFramePr>
        <p:xfrm>
          <a:off x="767770" y="2816220"/>
          <a:ext cx="4494212" cy="384048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2664544">
                  <a:extLst>
                    <a:ext uri="{9D8B030D-6E8A-4147-A177-3AD203B41FA5}">
                      <a16:colId xmlns:a16="http://schemas.microsoft.com/office/drawing/2014/main" val="1186120529"/>
                    </a:ext>
                  </a:extLst>
                </a:gridCol>
                <a:gridCol w="1829668">
                  <a:extLst>
                    <a:ext uri="{9D8B030D-6E8A-4147-A177-3AD203B41FA5}">
                      <a16:colId xmlns:a16="http://schemas.microsoft.com/office/drawing/2014/main" val="17610389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sz="3600" dirty="0">
                          <a:solidFill>
                            <a:schemeClr val="tx2"/>
                          </a:solidFill>
                        </a:rPr>
                        <a:t>Sustancia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3600" dirty="0">
                          <a:solidFill>
                            <a:schemeClr val="tx2"/>
                          </a:solidFill>
                        </a:rPr>
                        <a:t>Kg/m</a:t>
                      </a:r>
                      <a:r>
                        <a:rPr lang="es-MX" sz="3600" baseline="30000" dirty="0">
                          <a:solidFill>
                            <a:schemeClr val="tx2"/>
                          </a:solidFill>
                        </a:rPr>
                        <a:t>3</a:t>
                      </a:r>
                      <a:endParaRPr lang="es-MX" sz="36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36228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sz="3600" dirty="0">
                          <a:solidFill>
                            <a:schemeClr val="tx2"/>
                          </a:solidFill>
                        </a:rPr>
                        <a:t>Agua de mar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MX" sz="36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18093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sz="3600" dirty="0">
                          <a:solidFill>
                            <a:schemeClr val="tx2"/>
                          </a:solidFill>
                        </a:rPr>
                        <a:t>Glicerina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MX" sz="36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07675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sz="3600" dirty="0">
                          <a:solidFill>
                            <a:schemeClr val="tx2"/>
                          </a:solidFill>
                        </a:rPr>
                        <a:t>Plomo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MX" sz="36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80388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sz="3600" dirty="0">
                          <a:solidFill>
                            <a:schemeClr val="tx2"/>
                          </a:solidFill>
                        </a:rPr>
                        <a:t>Madera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MX" sz="36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93077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sz="3600" dirty="0">
                          <a:solidFill>
                            <a:schemeClr val="tx2"/>
                          </a:solidFill>
                        </a:rPr>
                        <a:t>Gasolina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MX" sz="36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6909601"/>
                  </a:ext>
                </a:extLst>
              </a:tr>
            </a:tbl>
          </a:graphicData>
        </a:graphic>
      </p:graphicFrame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2B4894CF-8F62-D2C3-8DF6-5C8A62EB532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73315602"/>
              </p:ext>
            </p:extLst>
          </p:nvPr>
        </p:nvGraphicFramePr>
        <p:xfrm>
          <a:off x="5856473" y="2811578"/>
          <a:ext cx="5778936" cy="384048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3330233">
                  <a:extLst>
                    <a:ext uri="{9D8B030D-6E8A-4147-A177-3AD203B41FA5}">
                      <a16:colId xmlns:a16="http://schemas.microsoft.com/office/drawing/2014/main" val="1186120529"/>
                    </a:ext>
                  </a:extLst>
                </a:gridCol>
                <a:gridCol w="2448703">
                  <a:extLst>
                    <a:ext uri="{9D8B030D-6E8A-4147-A177-3AD203B41FA5}">
                      <a16:colId xmlns:a16="http://schemas.microsoft.com/office/drawing/2014/main" val="17610389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sz="3600" dirty="0">
                          <a:solidFill>
                            <a:schemeClr val="tx2"/>
                          </a:solidFill>
                        </a:rPr>
                        <a:t>Sustancia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3600" dirty="0">
                          <a:solidFill>
                            <a:schemeClr val="tx2"/>
                          </a:solidFill>
                        </a:rPr>
                        <a:t>Kg/m</a:t>
                      </a:r>
                      <a:r>
                        <a:rPr lang="es-MX" sz="3600" baseline="30000" dirty="0">
                          <a:solidFill>
                            <a:schemeClr val="tx2"/>
                          </a:solidFill>
                        </a:rPr>
                        <a:t>3</a:t>
                      </a:r>
                      <a:endParaRPr lang="es-MX" sz="36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36228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sz="3600" dirty="0">
                          <a:solidFill>
                            <a:schemeClr val="tx2"/>
                          </a:solidFill>
                        </a:rPr>
                        <a:t>Leche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MX" sz="36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18093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sz="3600" dirty="0">
                          <a:solidFill>
                            <a:schemeClr val="tx2"/>
                          </a:solidFill>
                        </a:rPr>
                        <a:t>Cuerpo humano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MX" sz="36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07675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sz="3600" dirty="0">
                          <a:solidFill>
                            <a:schemeClr val="tx2"/>
                          </a:solidFill>
                        </a:rPr>
                        <a:t>Vidrio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MX" sz="36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80388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sz="3600" dirty="0">
                          <a:solidFill>
                            <a:schemeClr val="tx2"/>
                          </a:solidFill>
                        </a:rPr>
                        <a:t>Helio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MX" sz="36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93077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sz="3600" dirty="0">
                          <a:solidFill>
                            <a:schemeClr val="tx2"/>
                          </a:solidFill>
                        </a:rPr>
                        <a:t>Cuarzo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MX" sz="36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6909601"/>
                  </a:ext>
                </a:extLst>
              </a:tr>
            </a:tbl>
          </a:graphicData>
        </a:graphic>
      </p:graphicFrame>
      <p:sp>
        <p:nvSpPr>
          <p:cNvPr id="2" name="CuadroTexto 1">
            <a:extLst>
              <a:ext uri="{FF2B5EF4-FFF2-40B4-BE49-F238E27FC236}">
                <a16:creationId xmlns:a16="http://schemas.microsoft.com/office/drawing/2014/main" id="{DACA5E7E-D412-46CB-AC76-C28230FE2A54}"/>
              </a:ext>
            </a:extLst>
          </p:cNvPr>
          <p:cNvSpPr txBox="1"/>
          <p:nvPr/>
        </p:nvSpPr>
        <p:spPr>
          <a:xfrm>
            <a:off x="503583" y="1850051"/>
            <a:ext cx="596355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4000" dirty="0">
                <a:solidFill>
                  <a:schemeClr val="tx2"/>
                </a:solidFill>
              </a:rPr>
              <a:t>Completa la siguiente tabla:</a:t>
            </a:r>
          </a:p>
        </p:txBody>
      </p:sp>
    </p:spTree>
    <p:extLst>
      <p:ext uri="{BB962C8B-B14F-4D97-AF65-F5344CB8AC3E}">
        <p14:creationId xmlns:p14="http://schemas.microsoft.com/office/powerpoint/2010/main" val="1319731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1280160" y="466343"/>
            <a:ext cx="9628632" cy="1362113"/>
          </a:xfrm>
        </p:spPr>
        <p:txBody>
          <a:bodyPr rtlCol="0" anchor="ctr">
            <a:normAutofit/>
          </a:bodyPr>
          <a:lstStyle/>
          <a:p>
            <a:pPr rtl="0"/>
            <a:r>
              <a:rPr lang="es-MX" sz="4800" dirty="0">
                <a:solidFill>
                  <a:schemeClr val="bg2"/>
                </a:solidFill>
              </a:rPr>
              <a:t>La corona falsa</a:t>
            </a:r>
          </a:p>
        </p:txBody>
      </p:sp>
      <p:sp>
        <p:nvSpPr>
          <p:cNvPr id="14" name="Marcador de contenido 2"/>
          <p:cNvSpPr>
            <a:spLocks noGrp="1"/>
          </p:cNvSpPr>
          <p:nvPr>
            <p:ph sz="half" idx="2"/>
          </p:nvPr>
        </p:nvSpPr>
        <p:spPr>
          <a:xfrm>
            <a:off x="243923" y="2194559"/>
            <a:ext cx="11533239" cy="4560201"/>
          </a:xfrm>
        </p:spPr>
        <p:txBody>
          <a:bodyPr rtlCol="0">
            <a:noAutofit/>
          </a:bodyPr>
          <a:lstStyle/>
          <a:p>
            <a:pPr marL="0" indent="0">
              <a:buNone/>
            </a:pPr>
            <a:r>
              <a:rPr lang="es-MX" sz="3600" dirty="0">
                <a:solidFill>
                  <a:schemeClr val="tx2"/>
                </a:solidFill>
              </a:rPr>
              <a:t>La historia del principio de Arquímedes empieza cuando el rey Hierón pidió a un orfebre que le hiciera una corona</a:t>
            </a:r>
          </a:p>
          <a:p>
            <a:pPr marL="0" indent="0">
              <a:buNone/>
            </a:pPr>
            <a:endParaRPr lang="es-MX" sz="3600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s-MX" sz="3600" dirty="0">
                <a:solidFill>
                  <a:schemeClr val="tx2"/>
                </a:solidFill>
              </a:rPr>
              <a:t>Hierón le dio el oro pero cuando el orfebre le entregó la corona, el rey desconfió. Creía que le había engañado y que había sustituido parte del oro por cobre o plata.</a:t>
            </a:r>
          </a:p>
        </p:txBody>
      </p:sp>
    </p:spTree>
    <p:extLst>
      <p:ext uri="{BB962C8B-B14F-4D97-AF65-F5344CB8AC3E}">
        <p14:creationId xmlns:p14="http://schemas.microsoft.com/office/powerpoint/2010/main" val="789254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1280160" y="466343"/>
            <a:ext cx="9628632" cy="1362113"/>
          </a:xfrm>
        </p:spPr>
        <p:txBody>
          <a:bodyPr rtlCol="0" anchor="ctr">
            <a:normAutofit/>
          </a:bodyPr>
          <a:lstStyle/>
          <a:p>
            <a:pPr rtl="0"/>
            <a:r>
              <a:rPr lang="es-MX" sz="4800" dirty="0">
                <a:solidFill>
                  <a:schemeClr val="bg2"/>
                </a:solidFill>
              </a:rPr>
              <a:t>La corona falsa</a:t>
            </a:r>
          </a:p>
        </p:txBody>
      </p:sp>
      <p:sp>
        <p:nvSpPr>
          <p:cNvPr id="14" name="Marcador de contenido 2"/>
          <p:cNvSpPr>
            <a:spLocks noGrp="1"/>
          </p:cNvSpPr>
          <p:nvPr>
            <p:ph sz="half" idx="2"/>
          </p:nvPr>
        </p:nvSpPr>
        <p:spPr>
          <a:xfrm>
            <a:off x="243923" y="2194559"/>
            <a:ext cx="11533239" cy="4560201"/>
          </a:xfrm>
        </p:spPr>
        <p:txBody>
          <a:bodyPr rtlCol="0">
            <a:noAutofit/>
          </a:bodyPr>
          <a:lstStyle/>
          <a:p>
            <a:pPr marL="0" indent="0">
              <a:buNone/>
            </a:pPr>
            <a:r>
              <a:rPr lang="es-MX" sz="3600" dirty="0">
                <a:solidFill>
                  <a:schemeClr val="tx2"/>
                </a:solidFill>
              </a:rPr>
              <a:t>La historia del principio de Arquímedes empieza cuando el rey Hierón pidió a un orfebre que le hiciera una corona</a:t>
            </a:r>
          </a:p>
          <a:p>
            <a:pPr marL="0" indent="0">
              <a:buNone/>
            </a:pPr>
            <a:endParaRPr lang="es-MX" sz="3600" dirty="0">
              <a:solidFill>
                <a:schemeClr val="tx2"/>
              </a:solidFill>
            </a:endParaRPr>
          </a:p>
        </p:txBody>
      </p:sp>
      <p:pic>
        <p:nvPicPr>
          <p:cNvPr id="5" name="Imagen 4" descr="Imagen que contiene dibujo&#10;&#10;Descripción generada automáticamente">
            <a:extLst>
              <a:ext uri="{FF2B5EF4-FFF2-40B4-BE49-F238E27FC236}">
                <a16:creationId xmlns:a16="http://schemas.microsoft.com/office/drawing/2014/main" id="{3B811D2B-E58A-1B3F-2CDD-53F49C17AE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1918" y="4170394"/>
            <a:ext cx="2359606" cy="1519746"/>
          </a:xfrm>
          <a:prstGeom prst="rect">
            <a:avLst/>
          </a:prstGeom>
        </p:spPr>
      </p:pic>
      <p:sp>
        <p:nvSpPr>
          <p:cNvPr id="6" name="Flecha: a la derecha 5">
            <a:extLst>
              <a:ext uri="{FF2B5EF4-FFF2-40B4-BE49-F238E27FC236}">
                <a16:creationId xmlns:a16="http://schemas.microsoft.com/office/drawing/2014/main" id="{C59ABB75-311A-5E1C-FCD9-2B1B93EFBEC8}"/>
              </a:ext>
            </a:extLst>
          </p:cNvPr>
          <p:cNvSpPr/>
          <p:nvPr/>
        </p:nvSpPr>
        <p:spPr>
          <a:xfrm>
            <a:off x="5275385" y="4712677"/>
            <a:ext cx="2307101" cy="5345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8" name="Imagen 7" descr="Un dibujo de una caja&#10;&#10;Descripción generada automáticamente con confianza baja">
            <a:extLst>
              <a:ext uri="{FF2B5EF4-FFF2-40B4-BE49-F238E27FC236}">
                <a16:creationId xmlns:a16="http://schemas.microsoft.com/office/drawing/2014/main" id="{4BEBC52B-B4E7-0342-D8B5-C4CCBFB48C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0702" y="4170394"/>
            <a:ext cx="2835338" cy="1721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325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  <p:bldP spid="6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1280160" y="466343"/>
            <a:ext cx="9628632" cy="1362113"/>
          </a:xfrm>
        </p:spPr>
        <p:txBody>
          <a:bodyPr rtlCol="0" anchor="ctr">
            <a:normAutofit/>
          </a:bodyPr>
          <a:lstStyle/>
          <a:p>
            <a:pPr rtl="0"/>
            <a:r>
              <a:rPr lang="es-MX" sz="4800" dirty="0">
                <a:solidFill>
                  <a:schemeClr val="bg2"/>
                </a:solidFill>
              </a:rPr>
              <a:t>La corona falsa</a:t>
            </a:r>
          </a:p>
        </p:txBody>
      </p:sp>
      <p:sp>
        <p:nvSpPr>
          <p:cNvPr id="14" name="Marcador de contenido 2"/>
          <p:cNvSpPr>
            <a:spLocks noGrp="1"/>
          </p:cNvSpPr>
          <p:nvPr>
            <p:ph sz="half" idx="2"/>
          </p:nvPr>
        </p:nvSpPr>
        <p:spPr>
          <a:xfrm>
            <a:off x="243923" y="2194559"/>
            <a:ext cx="11533239" cy="4560201"/>
          </a:xfrm>
        </p:spPr>
        <p:txBody>
          <a:bodyPr rtlCol="0">
            <a:noAutofit/>
          </a:bodyPr>
          <a:lstStyle/>
          <a:p>
            <a:pPr marL="0" indent="0">
              <a:buNone/>
            </a:pPr>
            <a:r>
              <a:rPr lang="es-MX" sz="3600" dirty="0" err="1">
                <a:solidFill>
                  <a:schemeClr val="tx2"/>
                </a:solidFill>
              </a:rPr>
              <a:t>Hieron</a:t>
            </a:r>
            <a:r>
              <a:rPr lang="es-MX" sz="3600" dirty="0">
                <a:solidFill>
                  <a:schemeClr val="tx2"/>
                </a:solidFill>
              </a:rPr>
              <a:t>, intrigado, pidió a Arquímedes que averiguara si la corona era de oro puro... sin estropearla, claro.</a:t>
            </a:r>
          </a:p>
          <a:p>
            <a:pPr marL="0" indent="0">
              <a:buNone/>
            </a:pPr>
            <a:endParaRPr lang="es-MX" sz="3600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s-MX" sz="3600" dirty="0">
                <a:solidFill>
                  <a:schemeClr val="tx2"/>
                </a:solidFill>
              </a:rPr>
              <a:t>Arquímedes estaba intrigado. Sabía que el cobre y la plata eran más ligeros que el oro. </a:t>
            </a:r>
          </a:p>
        </p:txBody>
      </p:sp>
    </p:spTree>
    <p:extLst>
      <p:ext uri="{BB962C8B-B14F-4D97-AF65-F5344CB8AC3E}">
        <p14:creationId xmlns:p14="http://schemas.microsoft.com/office/powerpoint/2010/main" val="684303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1280160" y="466343"/>
            <a:ext cx="9628632" cy="1362113"/>
          </a:xfrm>
        </p:spPr>
        <p:txBody>
          <a:bodyPr rtlCol="0" anchor="ctr">
            <a:normAutofit/>
          </a:bodyPr>
          <a:lstStyle/>
          <a:p>
            <a:pPr rtl="0"/>
            <a:r>
              <a:rPr lang="es-MX" sz="4800" dirty="0">
                <a:solidFill>
                  <a:schemeClr val="bg2"/>
                </a:solidFill>
              </a:rPr>
              <a:t>La corona falsa</a:t>
            </a:r>
          </a:p>
        </p:txBody>
      </p:sp>
      <p:sp>
        <p:nvSpPr>
          <p:cNvPr id="14" name="Marcador de contenido 2"/>
          <p:cNvSpPr>
            <a:spLocks noGrp="1"/>
          </p:cNvSpPr>
          <p:nvPr>
            <p:ph sz="half" idx="2"/>
          </p:nvPr>
        </p:nvSpPr>
        <p:spPr>
          <a:xfrm>
            <a:off x="243923" y="2194559"/>
            <a:ext cx="11533239" cy="4560201"/>
          </a:xfrm>
        </p:spPr>
        <p:txBody>
          <a:bodyPr rtlCol="0">
            <a:noAutofit/>
          </a:bodyPr>
          <a:lstStyle/>
          <a:p>
            <a:pPr marL="0" indent="0">
              <a:buNone/>
            </a:pPr>
            <a:r>
              <a:rPr lang="es-MX" sz="3600" dirty="0">
                <a:solidFill>
                  <a:schemeClr val="tx2"/>
                </a:solidFill>
              </a:rPr>
              <a:t>Eso quería decir que un kilo de plata ocupa más volumen que uno de oro. </a:t>
            </a:r>
          </a:p>
          <a:p>
            <a:pPr marL="0" indent="0">
              <a:buNone/>
            </a:pPr>
            <a:endParaRPr lang="es-MX" sz="3600" dirty="0">
              <a:solidFill>
                <a:schemeClr val="tx2"/>
              </a:solidFill>
            </a:endParaRPr>
          </a:p>
        </p:txBody>
      </p:sp>
      <p:graphicFrame>
        <p:nvGraphicFramePr>
          <p:cNvPr id="2" name="Tabla 2">
            <a:extLst>
              <a:ext uri="{FF2B5EF4-FFF2-40B4-BE49-F238E27FC236}">
                <a16:creationId xmlns:a16="http://schemas.microsoft.com/office/drawing/2014/main" id="{86093E3C-97CB-7E86-0D7B-739289DCB9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5765490"/>
              </p:ext>
            </p:extLst>
          </p:nvPr>
        </p:nvGraphicFramePr>
        <p:xfrm>
          <a:off x="1735055" y="3341000"/>
          <a:ext cx="8128000" cy="3413760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923297891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40103726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sz="4000" dirty="0"/>
                        <a:t>Metal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4000" dirty="0"/>
                        <a:t>Densidad</a:t>
                      </a:r>
                    </a:p>
                    <a:p>
                      <a:pPr algn="ctr"/>
                      <a:r>
                        <a:rPr lang="es-MX" sz="4000" dirty="0"/>
                        <a:t>(kg/m</a:t>
                      </a:r>
                      <a:r>
                        <a:rPr lang="es-MX" sz="4000" baseline="30000" dirty="0"/>
                        <a:t>3</a:t>
                      </a:r>
                      <a:r>
                        <a:rPr lang="es-MX" sz="400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90729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sz="4000" dirty="0"/>
                        <a:t>Oro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4000" dirty="0"/>
                        <a:t>19300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85471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sz="4000" dirty="0"/>
                        <a:t>Plata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4000" dirty="0"/>
                        <a:t>10500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74860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sz="4000" dirty="0"/>
                        <a:t>Cobre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4000" dirty="0"/>
                        <a:t>8900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65884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97048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1280160" y="466343"/>
            <a:ext cx="9628632" cy="1362113"/>
          </a:xfrm>
        </p:spPr>
        <p:txBody>
          <a:bodyPr rtlCol="0" anchor="ctr">
            <a:normAutofit/>
          </a:bodyPr>
          <a:lstStyle/>
          <a:p>
            <a:pPr rtl="0"/>
            <a:r>
              <a:rPr lang="es-MX" sz="4800" dirty="0">
                <a:solidFill>
                  <a:schemeClr val="bg2"/>
                </a:solidFill>
              </a:rPr>
              <a:t>La corona falsa</a:t>
            </a:r>
          </a:p>
        </p:txBody>
      </p:sp>
      <p:graphicFrame>
        <p:nvGraphicFramePr>
          <p:cNvPr id="2" name="Tabla 2">
            <a:extLst>
              <a:ext uri="{FF2B5EF4-FFF2-40B4-BE49-F238E27FC236}">
                <a16:creationId xmlns:a16="http://schemas.microsoft.com/office/drawing/2014/main" id="{86093E3C-97CB-7E86-0D7B-739289DCB9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7417673"/>
              </p:ext>
            </p:extLst>
          </p:nvPr>
        </p:nvGraphicFramePr>
        <p:xfrm>
          <a:off x="1552175" y="2398464"/>
          <a:ext cx="8128000" cy="3413760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923297891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40103726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sz="4000" dirty="0"/>
                        <a:t>Metal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4000" dirty="0"/>
                        <a:t>Volumen</a:t>
                      </a:r>
                    </a:p>
                    <a:p>
                      <a:pPr algn="ctr"/>
                      <a:r>
                        <a:rPr lang="es-MX" sz="4000" dirty="0"/>
                        <a:t>(m</a:t>
                      </a:r>
                      <a:r>
                        <a:rPr lang="es-MX" sz="4000" baseline="30000" dirty="0"/>
                        <a:t>3</a:t>
                      </a:r>
                      <a:r>
                        <a:rPr lang="es-MX" sz="400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90729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sz="4000" dirty="0"/>
                        <a:t>Oro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4000" dirty="0"/>
                        <a:t>5.1813x10</a:t>
                      </a:r>
                      <a:r>
                        <a:rPr lang="es-MX" sz="4000" baseline="30000" dirty="0"/>
                        <a:t>-5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85471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sz="4000" dirty="0"/>
                        <a:t>Plata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4000" dirty="0"/>
                        <a:t>9.5238x10</a:t>
                      </a:r>
                      <a:r>
                        <a:rPr lang="es-MX" sz="4000" baseline="30000" dirty="0"/>
                        <a:t>-5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74860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sz="4000" dirty="0"/>
                        <a:t>Cobre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4000" dirty="0"/>
                        <a:t>1.1235x10</a:t>
                      </a:r>
                      <a:r>
                        <a:rPr lang="es-MX" sz="4000" baseline="30000" dirty="0"/>
                        <a:t>-4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65884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57513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1280160" y="466343"/>
            <a:ext cx="9628632" cy="1362113"/>
          </a:xfrm>
        </p:spPr>
        <p:txBody>
          <a:bodyPr rtlCol="0" anchor="ctr">
            <a:normAutofit/>
          </a:bodyPr>
          <a:lstStyle/>
          <a:p>
            <a:pPr rtl="0"/>
            <a:r>
              <a:rPr lang="es-MX" sz="4800" dirty="0"/>
              <a:t>Estado sólido</a:t>
            </a:r>
          </a:p>
        </p:txBody>
      </p:sp>
      <p:sp>
        <p:nvSpPr>
          <p:cNvPr id="14" name="Marcador de contenido 2"/>
          <p:cNvSpPr>
            <a:spLocks noGrp="1"/>
          </p:cNvSpPr>
          <p:nvPr>
            <p:ph type="body" sz="half" idx="2"/>
          </p:nvPr>
        </p:nvSpPr>
        <p:spPr>
          <a:xfrm>
            <a:off x="462264" y="2488197"/>
            <a:ext cx="5797858" cy="3711669"/>
          </a:xfrm>
        </p:spPr>
        <p:txBody>
          <a:bodyPr rtlCol="0">
            <a:noAutofit/>
          </a:bodyPr>
          <a:lstStyle/>
          <a:p>
            <a:pPr marL="0" indent="0" rtl="0">
              <a:buNone/>
            </a:pPr>
            <a:r>
              <a:rPr lang="es-MX" sz="4000" b="0" i="0" dirty="0">
                <a:solidFill>
                  <a:schemeClr val="tx2"/>
                </a:solidFill>
                <a:effectLst/>
              </a:rPr>
              <a:t>Las partículas se mantienen en una posición fija, vibrando en su lugar, y tienen una forma y un volumen definidos.</a:t>
            </a:r>
            <a:endParaRPr lang="es-MX" sz="4000" dirty="0">
              <a:solidFill>
                <a:schemeClr val="tx2"/>
              </a:solidFill>
            </a:endParaRPr>
          </a:p>
        </p:txBody>
      </p:sp>
      <p:pic>
        <p:nvPicPr>
          <p:cNvPr id="3" name="Imagen 2" descr="Una bola blanca&#10;&#10;Descripción generada automáticamente con confianza baja">
            <a:extLst>
              <a:ext uri="{FF2B5EF4-FFF2-40B4-BE49-F238E27FC236}">
                <a16:creationId xmlns:a16="http://schemas.microsoft.com/office/drawing/2014/main" id="{A1AEDD21-E9E0-6D8A-0067-7AD12E11A6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447" y="2128071"/>
            <a:ext cx="5389895" cy="395361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130050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1280160" y="466343"/>
            <a:ext cx="9628632" cy="1362113"/>
          </a:xfrm>
        </p:spPr>
        <p:txBody>
          <a:bodyPr rtlCol="0" anchor="ctr">
            <a:normAutofit/>
          </a:bodyPr>
          <a:lstStyle/>
          <a:p>
            <a:pPr rtl="0"/>
            <a:r>
              <a:rPr lang="es-MX" sz="4800" dirty="0">
                <a:solidFill>
                  <a:schemeClr val="bg2"/>
                </a:solidFill>
              </a:rPr>
              <a:t>La corona falsa</a:t>
            </a:r>
          </a:p>
        </p:txBody>
      </p:sp>
      <p:sp>
        <p:nvSpPr>
          <p:cNvPr id="14" name="Marcador de contenido 2"/>
          <p:cNvSpPr>
            <a:spLocks noGrp="1"/>
          </p:cNvSpPr>
          <p:nvPr>
            <p:ph sz="half" idx="2"/>
          </p:nvPr>
        </p:nvSpPr>
        <p:spPr>
          <a:xfrm>
            <a:off x="243923" y="2194559"/>
            <a:ext cx="11533239" cy="4560201"/>
          </a:xfrm>
        </p:spPr>
        <p:txBody>
          <a:bodyPr rtlCol="0">
            <a:noAutofit/>
          </a:bodyPr>
          <a:lstStyle/>
          <a:p>
            <a:pPr marL="0" indent="0">
              <a:buNone/>
            </a:pPr>
            <a:r>
              <a:rPr lang="es-MX" sz="3600" dirty="0">
                <a:solidFill>
                  <a:schemeClr val="tx2"/>
                </a:solidFill>
              </a:rPr>
              <a:t> Como Arquímedes sabía la cantidad de oro que Hierón había entregado a su orfebre, la solución era evidente.</a:t>
            </a:r>
          </a:p>
          <a:p>
            <a:pPr marL="0" indent="0">
              <a:buNone/>
            </a:pPr>
            <a:endParaRPr lang="es-MX" sz="3600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s-MX" sz="3600" dirty="0">
                <a:solidFill>
                  <a:schemeClr val="tx2"/>
                </a:solidFill>
              </a:rPr>
              <a:t>Si la corona fuera de oro puro ocuparía un cierto volumen. </a:t>
            </a:r>
          </a:p>
        </p:txBody>
      </p:sp>
    </p:spTree>
    <p:extLst>
      <p:ext uri="{BB962C8B-B14F-4D97-AF65-F5344CB8AC3E}">
        <p14:creationId xmlns:p14="http://schemas.microsoft.com/office/powerpoint/2010/main" val="3851967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1280160" y="466343"/>
            <a:ext cx="9628632" cy="1362113"/>
          </a:xfrm>
        </p:spPr>
        <p:txBody>
          <a:bodyPr rtlCol="0" anchor="ctr">
            <a:normAutofit/>
          </a:bodyPr>
          <a:lstStyle/>
          <a:p>
            <a:pPr rtl="0"/>
            <a:r>
              <a:rPr lang="es-MX" sz="4800" dirty="0">
                <a:solidFill>
                  <a:schemeClr val="bg2"/>
                </a:solidFill>
              </a:rPr>
              <a:t>La corona falsa</a:t>
            </a:r>
          </a:p>
        </p:txBody>
      </p:sp>
      <p:sp>
        <p:nvSpPr>
          <p:cNvPr id="14" name="Marcador de contenido 2"/>
          <p:cNvSpPr>
            <a:spLocks noGrp="1"/>
          </p:cNvSpPr>
          <p:nvPr>
            <p:ph sz="half" idx="2"/>
          </p:nvPr>
        </p:nvSpPr>
        <p:spPr>
          <a:xfrm>
            <a:off x="243923" y="2194559"/>
            <a:ext cx="11533239" cy="4560201"/>
          </a:xfrm>
        </p:spPr>
        <p:txBody>
          <a:bodyPr rtlCol="0">
            <a:noAutofit/>
          </a:bodyPr>
          <a:lstStyle/>
          <a:p>
            <a:pPr marL="0" indent="0">
              <a:buNone/>
            </a:pPr>
            <a:r>
              <a:rPr lang="es-MX" sz="3600" dirty="0">
                <a:solidFill>
                  <a:schemeClr val="tx2"/>
                </a:solidFill>
              </a:rPr>
              <a:t>Si el orfebre era un avispado y había sustituido parte del oro por un peso equivalente de plata o cobre, entonces el volumen de la corona sería mayor. </a:t>
            </a:r>
          </a:p>
          <a:p>
            <a:pPr marL="0" indent="0">
              <a:buNone/>
            </a:pPr>
            <a:endParaRPr lang="es-MX" sz="3600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s-MX" sz="3600" dirty="0">
                <a:solidFill>
                  <a:schemeClr val="tx2"/>
                </a:solidFill>
              </a:rPr>
              <a:t>El problema estaba en que no había forma de averiguar el volumen de la corona sin fundirla.</a:t>
            </a:r>
          </a:p>
        </p:txBody>
      </p:sp>
    </p:spTree>
    <p:extLst>
      <p:ext uri="{BB962C8B-B14F-4D97-AF65-F5344CB8AC3E}">
        <p14:creationId xmlns:p14="http://schemas.microsoft.com/office/powerpoint/2010/main" val="487194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1280160" y="466343"/>
            <a:ext cx="9628632" cy="1362113"/>
          </a:xfrm>
        </p:spPr>
        <p:txBody>
          <a:bodyPr rtlCol="0" anchor="ctr">
            <a:normAutofit/>
          </a:bodyPr>
          <a:lstStyle/>
          <a:p>
            <a:pPr rtl="0"/>
            <a:r>
              <a:rPr lang="es-MX" sz="4800" dirty="0">
                <a:solidFill>
                  <a:schemeClr val="bg2"/>
                </a:solidFill>
              </a:rPr>
              <a:t>Cuestión de volúmenes</a:t>
            </a:r>
          </a:p>
        </p:txBody>
      </p:sp>
      <p:sp>
        <p:nvSpPr>
          <p:cNvPr id="14" name="Marcador de contenido 2"/>
          <p:cNvSpPr>
            <a:spLocks noGrp="1"/>
          </p:cNvSpPr>
          <p:nvPr>
            <p:ph sz="half" idx="2"/>
          </p:nvPr>
        </p:nvSpPr>
        <p:spPr>
          <a:xfrm>
            <a:off x="243923" y="2194559"/>
            <a:ext cx="11533239" cy="4560201"/>
          </a:xfrm>
        </p:spPr>
        <p:txBody>
          <a:bodyPr rtlCol="0">
            <a:noAutofit/>
          </a:bodyPr>
          <a:lstStyle/>
          <a:p>
            <a:pPr marL="0" indent="0">
              <a:buNone/>
            </a:pPr>
            <a:r>
              <a:rPr lang="es-MX" sz="3600" dirty="0">
                <a:solidFill>
                  <a:schemeClr val="tx2"/>
                </a:solidFill>
              </a:rPr>
              <a:t>Arquímedes estuvo dándole vueltas al problema sin éxito.</a:t>
            </a:r>
          </a:p>
          <a:p>
            <a:pPr marL="0" indent="0">
              <a:buNone/>
            </a:pPr>
            <a:endParaRPr lang="es-MX" sz="3600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s-MX" sz="3600" dirty="0">
                <a:solidFill>
                  <a:schemeClr val="tx2"/>
                </a:solidFill>
              </a:rPr>
              <a:t>Pero un día, mientras se encontraba en los baños públicos, dio con la solución. </a:t>
            </a:r>
          </a:p>
        </p:txBody>
      </p:sp>
    </p:spTree>
    <p:extLst>
      <p:ext uri="{BB962C8B-B14F-4D97-AF65-F5344CB8AC3E}">
        <p14:creationId xmlns:p14="http://schemas.microsoft.com/office/powerpoint/2010/main" val="874820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1280160" y="466343"/>
            <a:ext cx="9628632" cy="1362113"/>
          </a:xfrm>
        </p:spPr>
        <p:txBody>
          <a:bodyPr rtlCol="0" anchor="ctr">
            <a:normAutofit/>
          </a:bodyPr>
          <a:lstStyle/>
          <a:p>
            <a:pPr rtl="0"/>
            <a:r>
              <a:rPr lang="es-MX" sz="4800" dirty="0">
                <a:solidFill>
                  <a:schemeClr val="bg2"/>
                </a:solidFill>
              </a:rPr>
              <a:t>Cuestión de volúmenes</a:t>
            </a:r>
          </a:p>
        </p:txBody>
      </p:sp>
      <p:sp>
        <p:nvSpPr>
          <p:cNvPr id="14" name="Marcador de contenido 2"/>
          <p:cNvSpPr>
            <a:spLocks noGrp="1"/>
          </p:cNvSpPr>
          <p:nvPr>
            <p:ph sz="half" idx="2"/>
          </p:nvPr>
        </p:nvSpPr>
        <p:spPr>
          <a:xfrm>
            <a:off x="243923" y="2194559"/>
            <a:ext cx="11533239" cy="4560201"/>
          </a:xfrm>
        </p:spPr>
        <p:txBody>
          <a:bodyPr rtlCol="0">
            <a:noAutofit/>
          </a:bodyPr>
          <a:lstStyle/>
          <a:p>
            <a:pPr marL="0" indent="0">
              <a:buNone/>
            </a:pPr>
            <a:r>
              <a:rPr lang="es-MX" sz="3600" dirty="0">
                <a:solidFill>
                  <a:schemeClr val="tx2"/>
                </a:solidFill>
              </a:rPr>
              <a:t>Al introducirse en una bañera vio cómo el agua rebosaba. </a:t>
            </a:r>
          </a:p>
          <a:p>
            <a:pPr marL="0" indent="0">
              <a:buNone/>
            </a:pPr>
            <a:endParaRPr lang="es-MX" sz="3600" dirty="0">
              <a:solidFill>
                <a:schemeClr val="tx2"/>
              </a:solidFill>
            </a:endParaRPr>
          </a:p>
        </p:txBody>
      </p:sp>
      <p:pic>
        <p:nvPicPr>
          <p:cNvPr id="3" name="Imagen 2" descr="Imagen que contiene tabla, edificio, viejo, vino&#10;&#10;Descripción generada automáticamente">
            <a:extLst>
              <a:ext uri="{FF2B5EF4-FFF2-40B4-BE49-F238E27FC236}">
                <a16:creationId xmlns:a16="http://schemas.microsoft.com/office/drawing/2014/main" id="{C816B1C4-13CC-CDA5-4571-71C3300956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3255" y="2854585"/>
            <a:ext cx="4983806" cy="3537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597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1280160" y="466343"/>
            <a:ext cx="9628632" cy="1362113"/>
          </a:xfrm>
        </p:spPr>
        <p:txBody>
          <a:bodyPr rtlCol="0" anchor="ctr">
            <a:normAutofit/>
          </a:bodyPr>
          <a:lstStyle/>
          <a:p>
            <a:pPr rtl="0"/>
            <a:r>
              <a:rPr lang="es-MX" sz="4800" dirty="0">
                <a:solidFill>
                  <a:schemeClr val="bg2"/>
                </a:solidFill>
              </a:rPr>
              <a:t>Cuestión de volúmenes</a:t>
            </a:r>
          </a:p>
        </p:txBody>
      </p:sp>
      <p:sp>
        <p:nvSpPr>
          <p:cNvPr id="14" name="Marcador de contenido 2"/>
          <p:cNvSpPr>
            <a:spLocks noGrp="1"/>
          </p:cNvSpPr>
          <p:nvPr>
            <p:ph sz="half" idx="2"/>
          </p:nvPr>
        </p:nvSpPr>
        <p:spPr>
          <a:xfrm>
            <a:off x="243923" y="2194559"/>
            <a:ext cx="11533239" cy="4560201"/>
          </a:xfrm>
        </p:spPr>
        <p:txBody>
          <a:bodyPr rtlCol="0">
            <a:noAutofit/>
          </a:bodyPr>
          <a:lstStyle/>
          <a:p>
            <a:pPr marL="0" indent="0">
              <a:buNone/>
            </a:pPr>
            <a:r>
              <a:rPr lang="es-MX" sz="3600" dirty="0">
                <a:solidFill>
                  <a:schemeClr val="tx2"/>
                </a:solidFill>
              </a:rPr>
              <a:t>Todos nosotros hemos experimentado lo mismo pero es en estos pequeños detalles donde se ve trabajar el cerebro de un genio. </a:t>
            </a:r>
          </a:p>
        </p:txBody>
      </p:sp>
    </p:spTree>
    <p:extLst>
      <p:ext uri="{BB962C8B-B14F-4D97-AF65-F5344CB8AC3E}">
        <p14:creationId xmlns:p14="http://schemas.microsoft.com/office/powerpoint/2010/main" val="2302828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1280160" y="466343"/>
            <a:ext cx="9628632" cy="1362113"/>
          </a:xfrm>
        </p:spPr>
        <p:txBody>
          <a:bodyPr rtlCol="0" anchor="ctr">
            <a:normAutofit/>
          </a:bodyPr>
          <a:lstStyle/>
          <a:p>
            <a:pPr rtl="0"/>
            <a:r>
              <a:rPr lang="es-MX" sz="4800" dirty="0">
                <a:solidFill>
                  <a:schemeClr val="bg2"/>
                </a:solidFill>
              </a:rPr>
              <a:t>Cuestión de volúmenes</a:t>
            </a:r>
          </a:p>
        </p:txBody>
      </p:sp>
      <p:sp>
        <p:nvSpPr>
          <p:cNvPr id="14" name="Marcador de contenido 2"/>
          <p:cNvSpPr>
            <a:spLocks noGrp="1"/>
          </p:cNvSpPr>
          <p:nvPr>
            <p:ph sz="half" idx="2"/>
          </p:nvPr>
        </p:nvSpPr>
        <p:spPr>
          <a:xfrm>
            <a:off x="327856" y="2087139"/>
            <a:ext cx="11533239" cy="1524742"/>
          </a:xfrm>
        </p:spPr>
        <p:txBody>
          <a:bodyPr rtlCol="0">
            <a:noAutofit/>
          </a:bodyPr>
          <a:lstStyle/>
          <a:p>
            <a:pPr marL="0" indent="0">
              <a:buNone/>
            </a:pPr>
            <a:r>
              <a:rPr lang="es-MX" sz="3600" dirty="0">
                <a:solidFill>
                  <a:schemeClr val="tx2"/>
                </a:solidFill>
              </a:rPr>
              <a:t>Arquímedes saltó como impulsado por un resorte. Acababa de resolver el problema. </a:t>
            </a:r>
          </a:p>
        </p:txBody>
      </p:sp>
      <p:pic>
        <p:nvPicPr>
          <p:cNvPr id="3" name="Imagen 2" descr="Imagen que contiene Interfaz de usuario gráfica&#10;&#10;Descripción generada automáticamente">
            <a:extLst>
              <a:ext uri="{FF2B5EF4-FFF2-40B4-BE49-F238E27FC236}">
                <a16:creationId xmlns:a16="http://schemas.microsoft.com/office/drawing/2014/main" id="{8BB98A9F-4188-9939-DA32-E34E95E13B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6893" y="3429000"/>
            <a:ext cx="5374202" cy="2758440"/>
          </a:xfrm>
          <a:prstGeom prst="rect">
            <a:avLst/>
          </a:prstGeom>
        </p:spPr>
      </p:pic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55CA7D96-A1AC-E408-5F11-3E4123F26231}"/>
              </a:ext>
            </a:extLst>
          </p:cNvPr>
          <p:cNvSpPr txBox="1">
            <a:spLocks/>
          </p:cNvSpPr>
          <p:nvPr/>
        </p:nvSpPr>
        <p:spPr>
          <a:xfrm>
            <a:off x="327856" y="3916309"/>
            <a:ext cx="5768144" cy="21339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s-MX" sz="3600" dirty="0">
                <a:solidFill>
                  <a:schemeClr val="tx2"/>
                </a:solidFill>
              </a:rPr>
              <a:t>Tan emocionado estaba que salió desnudo a la calle gritando “¡Eureka! ¡Eureka!”</a:t>
            </a:r>
          </a:p>
        </p:txBody>
      </p:sp>
    </p:spTree>
    <p:extLst>
      <p:ext uri="{BB962C8B-B14F-4D97-AF65-F5344CB8AC3E}">
        <p14:creationId xmlns:p14="http://schemas.microsoft.com/office/powerpoint/2010/main" val="1298122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  <p:bldP spid="4" grpId="0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1280160" y="466343"/>
            <a:ext cx="9628632" cy="1362113"/>
          </a:xfrm>
        </p:spPr>
        <p:txBody>
          <a:bodyPr rtlCol="0" anchor="ctr">
            <a:normAutofit/>
          </a:bodyPr>
          <a:lstStyle/>
          <a:p>
            <a:pPr rtl="0"/>
            <a:r>
              <a:rPr lang="es-MX" sz="4800" dirty="0">
                <a:solidFill>
                  <a:schemeClr val="bg2"/>
                </a:solidFill>
              </a:rPr>
              <a:t>Peso específico</a:t>
            </a:r>
          </a:p>
        </p:txBody>
      </p:sp>
      <p:sp>
        <p:nvSpPr>
          <p:cNvPr id="14" name="Marcador de contenido 2"/>
          <p:cNvSpPr>
            <a:spLocks noGrp="1"/>
          </p:cNvSpPr>
          <p:nvPr>
            <p:ph sz="half" idx="2"/>
          </p:nvPr>
        </p:nvSpPr>
        <p:spPr>
          <a:xfrm>
            <a:off x="243923" y="2194559"/>
            <a:ext cx="11533239" cy="4560201"/>
          </a:xfrm>
        </p:spPr>
        <p:txBody>
          <a:bodyPr rtlCol="0">
            <a:noAutofit/>
          </a:bodyPr>
          <a:lstStyle/>
          <a:p>
            <a:pPr marL="0" indent="0">
              <a:buNone/>
            </a:pPr>
            <a:r>
              <a:rPr lang="es-MX" sz="3600" dirty="0">
                <a:solidFill>
                  <a:schemeClr val="tx2"/>
                </a:solidFill>
              </a:rPr>
              <a:t>Es el peso de un fluido por unidad de volumen.</a:t>
            </a:r>
          </a:p>
        </p:txBody>
      </p:sp>
      <p:pic>
        <p:nvPicPr>
          <p:cNvPr id="3" name="Imagen 2" descr="Una licuadora con líquido dentro&#10;&#10;Descripción generada automáticamente con confianza baja">
            <a:extLst>
              <a:ext uri="{FF2B5EF4-FFF2-40B4-BE49-F238E27FC236}">
                <a16:creationId xmlns:a16="http://schemas.microsoft.com/office/drawing/2014/main" id="{85F0CC4C-D474-A91A-7F1E-7321728BCB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0750" y="3095278"/>
            <a:ext cx="4564051" cy="3426081"/>
          </a:xfrm>
          <a:prstGeom prst="rect">
            <a:avLst/>
          </a:prstGeom>
        </p:spPr>
      </p:pic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C7AF702F-385A-4B8F-6A1D-116C26022305}"/>
              </a:ext>
            </a:extLst>
          </p:cNvPr>
          <p:cNvSpPr txBox="1">
            <a:spLocks/>
          </p:cNvSpPr>
          <p:nvPr/>
        </p:nvSpPr>
        <p:spPr>
          <a:xfrm>
            <a:off x="243923" y="3316505"/>
            <a:ext cx="6671187" cy="33202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s-MX" sz="3600" dirty="0">
                <a:solidFill>
                  <a:schemeClr val="tx2"/>
                </a:solidFill>
              </a:rPr>
              <a:t>Se calcula dividiendo el peso del fluido por su volumen y se mide en unidades de fuerza por unidad de volumen, como newtons por metro cúbico (N/m³).</a:t>
            </a:r>
          </a:p>
        </p:txBody>
      </p:sp>
    </p:spTree>
    <p:extLst>
      <p:ext uri="{BB962C8B-B14F-4D97-AF65-F5344CB8AC3E}">
        <p14:creationId xmlns:p14="http://schemas.microsoft.com/office/powerpoint/2010/main" val="1556163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  <p:bldP spid="4" grpId="0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1280160" y="466343"/>
            <a:ext cx="9628632" cy="1362113"/>
          </a:xfrm>
        </p:spPr>
        <p:txBody>
          <a:bodyPr rtlCol="0" anchor="ctr">
            <a:normAutofit/>
          </a:bodyPr>
          <a:lstStyle/>
          <a:p>
            <a:pPr rtl="0"/>
            <a:r>
              <a:rPr lang="es-MX" sz="4800" dirty="0">
                <a:solidFill>
                  <a:schemeClr val="bg2"/>
                </a:solidFill>
              </a:rPr>
              <a:t>Densidad y Peso específico</a:t>
            </a:r>
          </a:p>
        </p:txBody>
      </p:sp>
      <p:sp>
        <p:nvSpPr>
          <p:cNvPr id="14" name="Marcador de contenido 2"/>
          <p:cNvSpPr>
            <a:spLocks noGrp="1"/>
          </p:cNvSpPr>
          <p:nvPr>
            <p:ph sz="half" idx="2"/>
          </p:nvPr>
        </p:nvSpPr>
        <p:spPr>
          <a:xfrm>
            <a:off x="701124" y="1828456"/>
            <a:ext cx="11113190" cy="2104439"/>
          </a:xfrm>
        </p:spPr>
        <p:txBody>
          <a:bodyPr rtlCol="0"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s-MX" sz="3600" dirty="0">
                <a:solidFill>
                  <a:schemeClr val="tx2"/>
                </a:solidFill>
              </a:rPr>
              <a:t>La </a:t>
            </a:r>
            <a:r>
              <a:rPr lang="es-MX" sz="3600" b="1" dirty="0">
                <a:solidFill>
                  <a:srgbClr val="FF0000"/>
                </a:solidFill>
              </a:rPr>
              <a:t>densidad</a:t>
            </a:r>
            <a:r>
              <a:rPr lang="es-MX" sz="3600" dirty="0">
                <a:solidFill>
                  <a:schemeClr val="tx2"/>
                </a:solidFill>
              </a:rPr>
              <a:t> es una medida de la masa por unidad de volumen y es una propiedad intrínseca de una sustancia.</a:t>
            </a:r>
          </a:p>
        </p:txBody>
      </p:sp>
      <p:sp>
        <p:nvSpPr>
          <p:cNvPr id="2" name="Marcador de contenido 2">
            <a:extLst>
              <a:ext uri="{FF2B5EF4-FFF2-40B4-BE49-F238E27FC236}">
                <a16:creationId xmlns:a16="http://schemas.microsoft.com/office/drawing/2014/main" id="{D53F3F94-8E4A-A503-2A1C-EF9F6D68DAA6}"/>
              </a:ext>
            </a:extLst>
          </p:cNvPr>
          <p:cNvSpPr txBox="1">
            <a:spLocks/>
          </p:cNvSpPr>
          <p:nvPr/>
        </p:nvSpPr>
        <p:spPr>
          <a:xfrm>
            <a:off x="701124" y="3749429"/>
            <a:ext cx="11113190" cy="25602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es-MX" sz="3600" dirty="0">
                <a:solidFill>
                  <a:schemeClr val="tx2"/>
                </a:solidFill>
              </a:rPr>
              <a:t>Mientras que el </a:t>
            </a:r>
            <a:r>
              <a:rPr lang="es-MX" sz="3600" b="1" dirty="0">
                <a:solidFill>
                  <a:srgbClr val="002060"/>
                </a:solidFill>
              </a:rPr>
              <a:t>peso específico</a:t>
            </a:r>
            <a:r>
              <a:rPr lang="es-MX" sz="3600" dirty="0">
                <a:solidFill>
                  <a:schemeClr val="tx2"/>
                </a:solidFill>
              </a:rPr>
              <a:t> es una medida del peso por unidad de volumen y tiene en cuenta la influencia de la gravedad.</a:t>
            </a:r>
          </a:p>
        </p:txBody>
      </p:sp>
    </p:spTree>
    <p:extLst>
      <p:ext uri="{BB962C8B-B14F-4D97-AF65-F5344CB8AC3E}">
        <p14:creationId xmlns:p14="http://schemas.microsoft.com/office/powerpoint/2010/main" val="1954424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  <p:bldP spid="2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1280160" y="466343"/>
            <a:ext cx="9628632" cy="1362113"/>
          </a:xfrm>
        </p:spPr>
        <p:txBody>
          <a:bodyPr rtlCol="0" anchor="ctr">
            <a:normAutofit/>
          </a:bodyPr>
          <a:lstStyle/>
          <a:p>
            <a:pPr rtl="0"/>
            <a:r>
              <a:rPr lang="es-MX" sz="4800" dirty="0">
                <a:solidFill>
                  <a:schemeClr val="bg2"/>
                </a:solidFill>
              </a:rPr>
              <a:t>Peso específico</a:t>
            </a:r>
          </a:p>
        </p:txBody>
      </p:sp>
      <p:sp>
        <p:nvSpPr>
          <p:cNvPr id="14" name="Marcador de contenido 2"/>
          <p:cNvSpPr>
            <a:spLocks noGrp="1"/>
          </p:cNvSpPr>
          <p:nvPr>
            <p:ph sz="half" idx="2"/>
          </p:nvPr>
        </p:nvSpPr>
        <p:spPr>
          <a:xfrm>
            <a:off x="243923" y="2194560"/>
            <a:ext cx="11533239" cy="848444"/>
          </a:xfrm>
        </p:spPr>
        <p:txBody>
          <a:bodyPr rtlCol="0">
            <a:noAutofit/>
          </a:bodyPr>
          <a:lstStyle/>
          <a:p>
            <a:pPr marL="0" indent="0">
              <a:buNone/>
            </a:pPr>
            <a:r>
              <a:rPr lang="es-MX" sz="3600" dirty="0">
                <a:solidFill>
                  <a:schemeClr val="tx2"/>
                </a:solidFill>
              </a:rPr>
              <a:t>Expresamos el peso específico como: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uadroTexto 1">
                <a:extLst>
                  <a:ext uri="{FF2B5EF4-FFF2-40B4-BE49-F238E27FC236}">
                    <a16:creationId xmlns:a16="http://schemas.microsoft.com/office/drawing/2014/main" id="{B543125C-3CD7-C7C6-48FA-B0388D401010}"/>
                  </a:ext>
                </a:extLst>
              </p:cNvPr>
              <p:cNvSpPr txBox="1"/>
              <p:nvPr/>
            </p:nvSpPr>
            <p:spPr>
              <a:xfrm>
                <a:off x="3702570" y="3340604"/>
                <a:ext cx="2940036" cy="9487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MX" sz="360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s-MX" sz="3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s-MX" sz="3600" b="0" i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peso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s-MX" sz="3600" b="0" i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volumen</m:t>
                          </m:r>
                        </m:den>
                      </m:f>
                    </m:oMath>
                  </m:oMathPara>
                </a14:m>
                <a:endParaRPr lang="es-MX" sz="36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2" name="CuadroTexto 1">
                <a:extLst>
                  <a:ext uri="{FF2B5EF4-FFF2-40B4-BE49-F238E27FC236}">
                    <a16:creationId xmlns:a16="http://schemas.microsoft.com/office/drawing/2014/main" id="{B543125C-3CD7-C7C6-48FA-B0388D4010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2570" y="3340604"/>
                <a:ext cx="2940036" cy="94878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13DCAEBD-F722-9AB0-C717-5D5E1E680B39}"/>
              </a:ext>
            </a:extLst>
          </p:cNvPr>
          <p:cNvSpPr txBox="1">
            <a:spLocks/>
          </p:cNvSpPr>
          <p:nvPr/>
        </p:nvSpPr>
        <p:spPr>
          <a:xfrm>
            <a:off x="462769" y="5291324"/>
            <a:ext cx="3719488" cy="8484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s-MX" sz="3600" dirty="0">
                <a:solidFill>
                  <a:schemeClr val="tx2"/>
                </a:solidFill>
              </a:rPr>
              <a:t>Las unidades son: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9317400E-A796-37BE-71A1-B0284FF0FE83}"/>
                  </a:ext>
                </a:extLst>
              </p:cNvPr>
              <p:cNvSpPr txBox="1"/>
              <p:nvPr/>
            </p:nvSpPr>
            <p:spPr>
              <a:xfrm>
                <a:off x="4582490" y="4970794"/>
                <a:ext cx="1180195" cy="11689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s-MX" sz="400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s-MX" sz="400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s-MX" sz="40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s-MX" sz="400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s-MX" sz="4000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p>
                                  <m:r>
                                    <a:rPr lang="es-MX" sz="4000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oMath>
                  </m:oMathPara>
                </a14:m>
                <a:endParaRPr lang="es-MX" sz="40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9317400E-A796-37BE-71A1-B0284FF0FE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2490" y="4970794"/>
                <a:ext cx="1180195" cy="116897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09373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  <p:bldP spid="2" grpId="0"/>
      <p:bldP spid="8" grpId="0" build="p"/>
      <p:bldP spid="10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1280160" y="466343"/>
            <a:ext cx="9628632" cy="1362113"/>
          </a:xfrm>
        </p:spPr>
        <p:txBody>
          <a:bodyPr rtlCol="0" anchor="ctr">
            <a:normAutofit/>
          </a:bodyPr>
          <a:lstStyle/>
          <a:p>
            <a:pPr rtl="0"/>
            <a:r>
              <a:rPr lang="es-MX" sz="4800" dirty="0">
                <a:solidFill>
                  <a:schemeClr val="bg2"/>
                </a:solidFill>
              </a:rPr>
              <a:t>El peso</a:t>
            </a:r>
          </a:p>
        </p:txBody>
      </p:sp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id="{5F932C3B-127F-5A54-C140-819FB91733E6}"/>
              </a:ext>
            </a:extLst>
          </p:cNvPr>
          <p:cNvSpPr txBox="1">
            <a:spLocks/>
          </p:cNvSpPr>
          <p:nvPr/>
        </p:nvSpPr>
        <p:spPr>
          <a:xfrm>
            <a:off x="327856" y="2111850"/>
            <a:ext cx="11533239" cy="8484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s-MX" sz="3600" dirty="0">
                <a:solidFill>
                  <a:schemeClr val="tx2"/>
                </a:solidFill>
              </a:rPr>
              <a:t>Recordemos de Física 1, que el peso es: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uadroTexto 5">
                <a:extLst>
                  <a:ext uri="{FF2B5EF4-FFF2-40B4-BE49-F238E27FC236}">
                    <a16:creationId xmlns:a16="http://schemas.microsoft.com/office/drawing/2014/main" id="{41EA6EDE-B007-1C3B-6A3D-D2ACDDB4BE16}"/>
                  </a:ext>
                </a:extLst>
              </p:cNvPr>
              <p:cNvSpPr txBox="1"/>
              <p:nvPr/>
            </p:nvSpPr>
            <p:spPr>
              <a:xfrm>
                <a:off x="4146698" y="3254740"/>
                <a:ext cx="1947777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sz="360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s-MX" sz="3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MX" sz="3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s-MX" sz="3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MX" sz="3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lang="es-MX" sz="36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6" name="CuadroTexto 5">
                <a:extLst>
                  <a:ext uri="{FF2B5EF4-FFF2-40B4-BE49-F238E27FC236}">
                    <a16:creationId xmlns:a16="http://schemas.microsoft.com/office/drawing/2014/main" id="{41EA6EDE-B007-1C3B-6A3D-D2ACDDB4BE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6698" y="3254740"/>
                <a:ext cx="1947777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4F689D8B-C305-BFA8-099D-A839315CAB87}"/>
              </a:ext>
            </a:extLst>
          </p:cNvPr>
          <p:cNvSpPr txBox="1">
            <a:spLocks/>
          </p:cNvSpPr>
          <p:nvPr/>
        </p:nvSpPr>
        <p:spPr>
          <a:xfrm>
            <a:off x="794478" y="4103183"/>
            <a:ext cx="7959777" cy="22884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s-MX" sz="3600" dirty="0">
                <a:solidFill>
                  <a:schemeClr val="tx2"/>
                </a:solidFill>
              </a:rPr>
              <a:t>Donde: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s-MX" sz="3600" dirty="0">
                <a:solidFill>
                  <a:schemeClr val="tx2"/>
                </a:solidFill>
              </a:rPr>
              <a:t>m es la masa,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s-MX" sz="3600" dirty="0">
                <a:solidFill>
                  <a:schemeClr val="tx2"/>
                </a:solidFill>
              </a:rPr>
              <a:t>g es la aceleración debida a la gravedad.</a:t>
            </a:r>
          </a:p>
        </p:txBody>
      </p:sp>
    </p:spTree>
    <p:extLst>
      <p:ext uri="{BB962C8B-B14F-4D97-AF65-F5344CB8AC3E}">
        <p14:creationId xmlns:p14="http://schemas.microsoft.com/office/powerpoint/2010/main" val="1932095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/>
      <p:bldP spid="7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es-MX" sz="4800" dirty="0"/>
              <a:t>Estado líquido</a:t>
            </a:r>
          </a:p>
        </p:txBody>
      </p:sp>
      <p:sp>
        <p:nvSpPr>
          <p:cNvPr id="14" name="Marcador de contenido 2"/>
          <p:cNvSpPr>
            <a:spLocks noGrp="1"/>
          </p:cNvSpPr>
          <p:nvPr>
            <p:ph idx="1"/>
          </p:nvPr>
        </p:nvSpPr>
        <p:spPr>
          <a:xfrm>
            <a:off x="1280160" y="2096086"/>
            <a:ext cx="9628632" cy="4473526"/>
          </a:xfrm>
        </p:spPr>
        <p:txBody>
          <a:bodyPr rtlCol="0">
            <a:normAutofit/>
          </a:bodyPr>
          <a:lstStyle/>
          <a:p>
            <a:pPr marL="0" indent="0" rtl="0">
              <a:buNone/>
            </a:pPr>
            <a:r>
              <a:rPr lang="es-MX" sz="3600" b="0" i="0" dirty="0">
                <a:solidFill>
                  <a:schemeClr val="tx2"/>
                </a:solidFill>
                <a:effectLst/>
                <a:latin typeface="Söhne"/>
              </a:rPr>
              <a:t>Las partículas están más separadas que en el estado sólido y tienen cierta libertad de movimiento. </a:t>
            </a:r>
          </a:p>
          <a:p>
            <a:pPr marL="0" indent="0" rtl="0">
              <a:buNone/>
            </a:pPr>
            <a:endParaRPr lang="es-MX" sz="3600" dirty="0">
              <a:solidFill>
                <a:schemeClr val="tx2"/>
              </a:solidFill>
              <a:latin typeface="Söhne"/>
            </a:endParaRPr>
          </a:p>
          <a:p>
            <a:pPr marL="0" indent="0" rtl="0">
              <a:buNone/>
            </a:pPr>
            <a:r>
              <a:rPr lang="es-MX" sz="3600" b="0" i="0" dirty="0">
                <a:solidFill>
                  <a:schemeClr val="tx2"/>
                </a:solidFill>
                <a:effectLst/>
                <a:latin typeface="Söhne"/>
              </a:rPr>
              <a:t>Las partículas pueden deslizarse y fluir unas sobre otras, adoptando la forma del recipiente que las contiene, pero mantienen un volumen constante.</a:t>
            </a:r>
            <a:endParaRPr lang="es-MX" sz="36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2728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1280160" y="466343"/>
            <a:ext cx="9628632" cy="1362113"/>
          </a:xfrm>
        </p:spPr>
        <p:txBody>
          <a:bodyPr rtlCol="0" anchor="ctr">
            <a:normAutofit/>
          </a:bodyPr>
          <a:lstStyle/>
          <a:p>
            <a:pPr rtl="0"/>
            <a:r>
              <a:rPr lang="es-MX" sz="4800" dirty="0">
                <a:solidFill>
                  <a:schemeClr val="bg2"/>
                </a:solidFill>
              </a:rPr>
              <a:t>Peso específico</a:t>
            </a:r>
          </a:p>
        </p:txBody>
      </p:sp>
      <p:sp>
        <p:nvSpPr>
          <p:cNvPr id="14" name="Marcador de contenido 2"/>
          <p:cNvSpPr>
            <a:spLocks noGrp="1"/>
          </p:cNvSpPr>
          <p:nvPr>
            <p:ph sz="half" idx="2"/>
          </p:nvPr>
        </p:nvSpPr>
        <p:spPr>
          <a:xfrm>
            <a:off x="243923" y="2194560"/>
            <a:ext cx="11533239" cy="1672902"/>
          </a:xfrm>
        </p:spPr>
        <p:txBody>
          <a:bodyPr rtlCol="0">
            <a:noAutofit/>
          </a:bodyPr>
          <a:lstStyle/>
          <a:p>
            <a:pPr marL="0" indent="0">
              <a:buNone/>
            </a:pPr>
            <a:r>
              <a:rPr lang="es-MX" sz="3600" dirty="0">
                <a:solidFill>
                  <a:schemeClr val="tx2"/>
                </a:solidFill>
              </a:rPr>
              <a:t>Ahora tendremos una expresión para el peso específico que relaciona la masa y el valor de g: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uadroTexto 1">
                <a:extLst>
                  <a:ext uri="{FF2B5EF4-FFF2-40B4-BE49-F238E27FC236}">
                    <a16:creationId xmlns:a16="http://schemas.microsoft.com/office/drawing/2014/main" id="{B543125C-3CD7-C7C6-48FA-B0388D401010}"/>
                  </a:ext>
                </a:extLst>
              </p:cNvPr>
              <p:cNvSpPr txBox="1"/>
              <p:nvPr/>
            </p:nvSpPr>
            <p:spPr>
              <a:xfrm>
                <a:off x="3762531" y="3759173"/>
                <a:ext cx="1928540" cy="9487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MX" sz="360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s-MX" sz="3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m</m:t>
                          </m:r>
                          <m:r>
                            <m:rPr>
                              <m:nor/>
                            </m:rPr>
                            <a:rPr lang="es-MX" sz="3600" b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g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</m:den>
                      </m:f>
                    </m:oMath>
                  </m:oMathPara>
                </a14:m>
                <a:endParaRPr lang="es-MX" sz="36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2" name="CuadroTexto 1">
                <a:extLst>
                  <a:ext uri="{FF2B5EF4-FFF2-40B4-BE49-F238E27FC236}">
                    <a16:creationId xmlns:a16="http://schemas.microsoft.com/office/drawing/2014/main" id="{B543125C-3CD7-C7C6-48FA-B0388D4010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2531" y="3759173"/>
                <a:ext cx="1928540" cy="948786"/>
              </a:xfrm>
              <a:prstGeom prst="rect">
                <a:avLst/>
              </a:prstGeom>
              <a:blipFill>
                <a:blip r:embed="rId3"/>
                <a:stretch>
                  <a:fillRect r="-631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4265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  <p:bldP spid="2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1280160" y="466343"/>
            <a:ext cx="9628632" cy="1362113"/>
          </a:xfrm>
        </p:spPr>
        <p:txBody>
          <a:bodyPr rtlCol="0" anchor="ctr">
            <a:normAutofit/>
          </a:bodyPr>
          <a:lstStyle/>
          <a:p>
            <a:pPr rtl="0"/>
            <a:r>
              <a:rPr lang="es-MX" sz="4800" dirty="0">
                <a:solidFill>
                  <a:schemeClr val="bg2"/>
                </a:solidFill>
              </a:rPr>
              <a:t>Peso específico con la densidad</a:t>
            </a:r>
          </a:p>
        </p:txBody>
      </p:sp>
      <p:sp>
        <p:nvSpPr>
          <p:cNvPr id="14" name="Marcador de contenido 2"/>
          <p:cNvSpPr>
            <a:spLocks noGrp="1"/>
          </p:cNvSpPr>
          <p:nvPr>
            <p:ph sz="half" idx="2"/>
          </p:nvPr>
        </p:nvSpPr>
        <p:spPr>
          <a:xfrm>
            <a:off x="243923" y="2194560"/>
            <a:ext cx="11533239" cy="948529"/>
          </a:xfrm>
        </p:spPr>
        <p:txBody>
          <a:bodyPr rtlCol="0">
            <a:noAutofit/>
          </a:bodyPr>
          <a:lstStyle/>
          <a:p>
            <a:pPr marL="0" indent="0">
              <a:buNone/>
            </a:pPr>
            <a:r>
              <a:rPr lang="es-MX" sz="3600" dirty="0">
                <a:solidFill>
                  <a:schemeClr val="tx2"/>
                </a:solidFill>
              </a:rPr>
              <a:t>De la expresión para la densidad: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uadroTexto 1">
                <a:extLst>
                  <a:ext uri="{FF2B5EF4-FFF2-40B4-BE49-F238E27FC236}">
                    <a16:creationId xmlns:a16="http://schemas.microsoft.com/office/drawing/2014/main" id="{B543125C-3CD7-C7C6-48FA-B0388D401010}"/>
                  </a:ext>
                </a:extLst>
              </p:cNvPr>
              <p:cNvSpPr txBox="1"/>
              <p:nvPr/>
            </p:nvSpPr>
            <p:spPr>
              <a:xfrm>
                <a:off x="3807502" y="2918676"/>
                <a:ext cx="1558953" cy="9485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sz="3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s-MX" sz="3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m</m:t>
                          </m:r>
                          <m:r>
                            <m:rPr>
                              <m:nor/>
                            </m:rPr>
                            <a:rPr lang="es-MX" sz="3600" b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</m:den>
                      </m:f>
                    </m:oMath>
                  </m:oMathPara>
                </a14:m>
                <a:endParaRPr lang="es-MX" sz="36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2" name="CuadroTexto 1">
                <a:extLst>
                  <a:ext uri="{FF2B5EF4-FFF2-40B4-BE49-F238E27FC236}">
                    <a16:creationId xmlns:a16="http://schemas.microsoft.com/office/drawing/2014/main" id="{B543125C-3CD7-C7C6-48FA-B0388D4010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7502" y="2918676"/>
                <a:ext cx="1558953" cy="94852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50BD509-9E7A-E8A9-1270-8E2F8E292CFF}"/>
              </a:ext>
            </a:extLst>
          </p:cNvPr>
          <p:cNvSpPr txBox="1">
            <a:spLocks/>
          </p:cNvSpPr>
          <p:nvPr/>
        </p:nvSpPr>
        <p:spPr>
          <a:xfrm>
            <a:off x="327856" y="4117056"/>
            <a:ext cx="11533239" cy="12644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s-MX" sz="3600" dirty="0">
                <a:solidFill>
                  <a:schemeClr val="tx2"/>
                </a:solidFill>
              </a:rPr>
              <a:t>La expresión para el peso específico que relaciona la densidad es: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85A0B864-D04B-E49F-76BC-49550020E231}"/>
                  </a:ext>
                </a:extLst>
              </p:cNvPr>
              <p:cNvSpPr txBox="1"/>
              <p:nvPr/>
            </p:nvSpPr>
            <p:spPr>
              <a:xfrm>
                <a:off x="3807501" y="5157055"/>
                <a:ext cx="1772152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s-MX" sz="3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MX" sz="3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s-MX" sz="3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s-MX" sz="3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lang="es-MX" sz="36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85A0B864-D04B-E49F-76BC-49550020E2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7501" y="5157055"/>
                <a:ext cx="1772152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49039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  <p:bldP spid="2" grpId="0"/>
      <p:bldP spid="3" grpId="0" build="p"/>
      <p:bldP spid="5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1280160" y="466343"/>
            <a:ext cx="9628632" cy="1362113"/>
          </a:xfrm>
        </p:spPr>
        <p:txBody>
          <a:bodyPr rtlCol="0" anchor="ctr">
            <a:normAutofit/>
          </a:bodyPr>
          <a:lstStyle/>
          <a:p>
            <a:pPr rtl="0"/>
            <a:r>
              <a:rPr lang="es-MX" sz="4800" dirty="0">
                <a:solidFill>
                  <a:schemeClr val="bg2"/>
                </a:solidFill>
              </a:rPr>
              <a:t>Ejercicio 1 de peso específico</a:t>
            </a:r>
          </a:p>
        </p:txBody>
      </p:sp>
      <p:sp>
        <p:nvSpPr>
          <p:cNvPr id="14" name="Marcador de contenido 2"/>
          <p:cNvSpPr>
            <a:spLocks noGrp="1"/>
          </p:cNvSpPr>
          <p:nvPr>
            <p:ph sz="half" idx="2"/>
          </p:nvPr>
        </p:nvSpPr>
        <p:spPr>
          <a:xfrm>
            <a:off x="243923" y="2194560"/>
            <a:ext cx="10664869" cy="1234440"/>
          </a:xfrm>
        </p:spPr>
        <p:txBody>
          <a:bodyPr rtlCol="0">
            <a:noAutofit/>
          </a:bodyPr>
          <a:lstStyle/>
          <a:p>
            <a:pPr marL="0" indent="0">
              <a:buNone/>
            </a:pPr>
            <a:r>
              <a:rPr lang="es-MX" sz="3600" dirty="0">
                <a:solidFill>
                  <a:schemeClr val="tx2"/>
                </a:solidFill>
              </a:rPr>
              <a:t>¿Cuál es el peso específico del oro si su densidad es 19300 kg/m</a:t>
            </a:r>
            <a:r>
              <a:rPr lang="es-MX" sz="3600" baseline="30000" dirty="0">
                <a:solidFill>
                  <a:schemeClr val="tx2"/>
                </a:solidFill>
              </a:rPr>
              <a:t>3</a:t>
            </a:r>
            <a:r>
              <a:rPr lang="es-MX" sz="3600" dirty="0">
                <a:solidFill>
                  <a:schemeClr val="tx2"/>
                </a:solidFill>
              </a:rPr>
              <a:t>?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50BD509-9E7A-E8A9-1270-8E2F8E292CFF}"/>
              </a:ext>
            </a:extLst>
          </p:cNvPr>
          <p:cNvSpPr txBox="1">
            <a:spLocks/>
          </p:cNvSpPr>
          <p:nvPr/>
        </p:nvSpPr>
        <p:spPr>
          <a:xfrm>
            <a:off x="384355" y="3674981"/>
            <a:ext cx="3314754" cy="22746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s-MX" sz="3600" b="1" dirty="0">
                <a:solidFill>
                  <a:srgbClr val="FF0000"/>
                </a:solidFill>
              </a:rPr>
              <a:t>Datos: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s-MX" sz="3600" dirty="0">
                <a:solidFill>
                  <a:schemeClr val="tx2"/>
                </a:solidFill>
                <a:latin typeface="Symbol" panose="05050102010706020507" pitchFamily="18" charset="2"/>
              </a:rPr>
              <a:t>r</a:t>
            </a:r>
            <a:r>
              <a:rPr lang="es-MX" sz="3600" dirty="0">
                <a:solidFill>
                  <a:schemeClr val="tx2"/>
                </a:solidFill>
              </a:rPr>
              <a:t> = 19300 kg/m</a:t>
            </a:r>
            <a:r>
              <a:rPr lang="es-MX" sz="3600" baseline="30000" dirty="0">
                <a:solidFill>
                  <a:schemeClr val="tx2"/>
                </a:solidFill>
              </a:rPr>
              <a:t>3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s-MX" sz="3600" dirty="0">
                <a:solidFill>
                  <a:schemeClr val="tx2"/>
                </a:solidFill>
              </a:rPr>
              <a:t>g = 9.8 m/s</a:t>
            </a:r>
            <a:r>
              <a:rPr lang="es-MX" sz="3600" baseline="30000" dirty="0">
                <a:solidFill>
                  <a:schemeClr val="tx2"/>
                </a:solidFill>
              </a:rPr>
              <a:t>2</a:t>
            </a:r>
          </a:p>
        </p:txBody>
      </p:sp>
      <p:grpSp>
        <p:nvGrpSpPr>
          <p:cNvPr id="10" name="Grupo 9">
            <a:extLst>
              <a:ext uri="{FF2B5EF4-FFF2-40B4-BE49-F238E27FC236}">
                <a16:creationId xmlns:a16="http://schemas.microsoft.com/office/drawing/2014/main" id="{202C55D9-5FAB-A31D-CE15-EC87CCC63E78}"/>
              </a:ext>
            </a:extLst>
          </p:cNvPr>
          <p:cNvGrpSpPr/>
          <p:nvPr/>
        </p:nvGrpSpPr>
        <p:grpSpPr>
          <a:xfrm>
            <a:off x="4031373" y="3643965"/>
            <a:ext cx="3314754" cy="1376066"/>
            <a:chOff x="4031373" y="3643965"/>
            <a:chExt cx="3314754" cy="137606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CuadroTexto 4">
                  <a:extLst>
                    <a:ext uri="{FF2B5EF4-FFF2-40B4-BE49-F238E27FC236}">
                      <a16:creationId xmlns:a16="http://schemas.microsoft.com/office/drawing/2014/main" id="{85A0B864-D04B-E49F-76BC-49550020E231}"/>
                    </a:ext>
                  </a:extLst>
                </p:cNvPr>
                <p:cNvSpPr txBox="1"/>
                <p:nvPr/>
              </p:nvSpPr>
              <p:spPr>
                <a:xfrm>
                  <a:off x="4142399" y="4466033"/>
                  <a:ext cx="1772152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MX" sz="36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MX" sz="36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s-MX" sz="36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  <m:r>
                          <a:rPr lang="es-MX" sz="36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s-MX" sz="36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  <m:r>
                          <a:rPr lang="es-MX" sz="36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s-MX" sz="36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oMath>
                    </m:oMathPara>
                  </a14:m>
                  <a:endParaRPr lang="es-MX" sz="3600" dirty="0">
                    <a:solidFill>
                      <a:schemeClr val="tx2"/>
                    </a:solidFill>
                  </a:endParaRPr>
                </a:p>
              </p:txBody>
            </p:sp>
          </mc:Choice>
          <mc:Fallback xmlns="">
            <p:sp>
              <p:nvSpPr>
                <p:cNvPr id="5" name="CuadroTexto 4">
                  <a:extLst>
                    <a:ext uri="{FF2B5EF4-FFF2-40B4-BE49-F238E27FC236}">
                      <a16:creationId xmlns:a16="http://schemas.microsoft.com/office/drawing/2014/main" id="{85A0B864-D04B-E49F-76BC-49550020E23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42399" y="4466033"/>
                  <a:ext cx="1772152" cy="553998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MX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" name="Marcador de contenido 2">
              <a:extLst>
                <a:ext uri="{FF2B5EF4-FFF2-40B4-BE49-F238E27FC236}">
                  <a16:creationId xmlns:a16="http://schemas.microsoft.com/office/drawing/2014/main" id="{25CC476D-12EC-2734-5561-81D18BDD0AB5}"/>
                </a:ext>
              </a:extLst>
            </p:cNvPr>
            <p:cNvSpPr txBox="1">
              <a:spLocks/>
            </p:cNvSpPr>
            <p:nvPr/>
          </p:nvSpPr>
          <p:spPr>
            <a:xfrm>
              <a:off x="4031373" y="3643965"/>
              <a:ext cx="3314754" cy="822068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100000"/>
                </a:lnSpc>
                <a:spcBef>
                  <a:spcPts val="1500"/>
                </a:spcBef>
                <a:buFont typeface="Wingdings" panose="05000000000000000000" pitchFamily="2" charset="2"/>
                <a:buChar char="§"/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Font typeface="Wingdings" panose="05000000000000000000" pitchFamily="2" charset="2"/>
                <a:buChar char="§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Font typeface="Wingdings" panose="05000000000000000000" pitchFamily="2" charset="2"/>
                <a:buChar char="§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Wingdings" panose="05000000000000000000" pitchFamily="2" charset="2"/>
                <a:buChar char="§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Wingdings" panose="05000000000000000000" pitchFamily="2" charset="2"/>
                <a:buChar char="§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Wingdings" panose="05000000000000000000" pitchFamily="2" charset="2"/>
                <a:buChar char="§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Wingdings" panose="05000000000000000000" pitchFamily="2" charset="2"/>
                <a:buChar char="§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Wingdings" panose="05000000000000000000" pitchFamily="2" charset="2"/>
                <a:buChar char="§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Wingdings" panose="05000000000000000000" pitchFamily="2" charset="2"/>
                <a:buChar char="§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Wingdings" panose="05000000000000000000" pitchFamily="2" charset="2"/>
                <a:buNone/>
              </a:pPr>
              <a:r>
                <a:rPr lang="es-MX" sz="3600" b="1" dirty="0">
                  <a:solidFill>
                    <a:srgbClr val="FF0000"/>
                  </a:solidFill>
                </a:rPr>
                <a:t>Expresión:</a:t>
              </a:r>
              <a:endParaRPr lang="es-MX" sz="3600" baseline="30000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11" name="Grupo 10">
            <a:extLst>
              <a:ext uri="{FF2B5EF4-FFF2-40B4-BE49-F238E27FC236}">
                <a16:creationId xmlns:a16="http://schemas.microsoft.com/office/drawing/2014/main" id="{7F46FBE3-3105-9136-B07E-052AA58CF16E}"/>
              </a:ext>
            </a:extLst>
          </p:cNvPr>
          <p:cNvGrpSpPr/>
          <p:nvPr/>
        </p:nvGrpSpPr>
        <p:grpSpPr>
          <a:xfrm>
            <a:off x="6277451" y="3643965"/>
            <a:ext cx="5637249" cy="1790730"/>
            <a:chOff x="6277451" y="3643965"/>
            <a:chExt cx="5637249" cy="1790730"/>
          </a:xfrm>
        </p:grpSpPr>
        <p:sp>
          <p:nvSpPr>
            <p:cNvPr id="6" name="Marcador de contenido 2">
              <a:extLst>
                <a:ext uri="{FF2B5EF4-FFF2-40B4-BE49-F238E27FC236}">
                  <a16:creationId xmlns:a16="http://schemas.microsoft.com/office/drawing/2014/main" id="{A3FC80D1-B68A-DF71-2501-6FDCAEAEE6EF}"/>
                </a:ext>
              </a:extLst>
            </p:cNvPr>
            <p:cNvSpPr txBox="1">
              <a:spLocks/>
            </p:cNvSpPr>
            <p:nvPr/>
          </p:nvSpPr>
          <p:spPr>
            <a:xfrm>
              <a:off x="6542753" y="3643965"/>
              <a:ext cx="3314754" cy="822068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100000"/>
                </a:lnSpc>
                <a:spcBef>
                  <a:spcPts val="1500"/>
                </a:spcBef>
                <a:buFont typeface="Wingdings" panose="05000000000000000000" pitchFamily="2" charset="2"/>
                <a:buChar char="§"/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Font typeface="Wingdings" panose="05000000000000000000" pitchFamily="2" charset="2"/>
                <a:buChar char="§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Font typeface="Wingdings" panose="05000000000000000000" pitchFamily="2" charset="2"/>
                <a:buChar char="§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Wingdings" panose="05000000000000000000" pitchFamily="2" charset="2"/>
                <a:buChar char="§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Wingdings" panose="05000000000000000000" pitchFamily="2" charset="2"/>
                <a:buChar char="§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Wingdings" panose="05000000000000000000" pitchFamily="2" charset="2"/>
                <a:buChar char="§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Wingdings" panose="05000000000000000000" pitchFamily="2" charset="2"/>
                <a:buChar char="§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Wingdings" panose="05000000000000000000" pitchFamily="2" charset="2"/>
                <a:buChar char="§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Wingdings" panose="05000000000000000000" pitchFamily="2" charset="2"/>
                <a:buChar char="§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Wingdings" panose="05000000000000000000" pitchFamily="2" charset="2"/>
                <a:buNone/>
              </a:pPr>
              <a:r>
                <a:rPr lang="es-MX" sz="3600" b="1" dirty="0">
                  <a:solidFill>
                    <a:srgbClr val="FF0000"/>
                  </a:solidFill>
                </a:rPr>
                <a:t>Sustitución:</a:t>
              </a:r>
              <a:endParaRPr lang="es-MX" sz="3600" baseline="30000" dirty="0">
                <a:solidFill>
                  <a:schemeClr val="tx2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CuadroTexto 6">
                  <a:extLst>
                    <a:ext uri="{FF2B5EF4-FFF2-40B4-BE49-F238E27FC236}">
                      <a16:creationId xmlns:a16="http://schemas.microsoft.com/office/drawing/2014/main" id="{1B3D9FC9-525F-BCDC-3CA0-FF7680B6FD6F}"/>
                    </a:ext>
                  </a:extLst>
                </p:cNvPr>
                <p:cNvSpPr txBox="1"/>
                <p:nvPr/>
              </p:nvSpPr>
              <p:spPr>
                <a:xfrm>
                  <a:off x="6277451" y="4189867"/>
                  <a:ext cx="5637249" cy="124482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MX" sz="36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MX" sz="36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s-MX" sz="36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  <m:r>
                          <a:rPr lang="es-MX" sz="36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lang="es-MX" sz="36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MX" sz="36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19300</m:t>
                            </m:r>
                            <m:f>
                              <m:fPr>
                                <m:ctrlPr>
                                  <a:rPr lang="es-MX" sz="3600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m:rPr>
                                    <m:nor/>
                                  </m:rPr>
                                  <a:rPr lang="es-MX" sz="3600" i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kg</m:t>
                                </m:r>
                              </m:num>
                              <m:den>
                                <m:sSup>
                                  <m:sSupPr>
                                    <m:ctrlPr>
                                      <a:rPr lang="es-MX" sz="36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MX" sz="36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p>
                                    <m:r>
                                      <a:rPr lang="es-MX" sz="36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</m:den>
                            </m:f>
                          </m:e>
                        </m:d>
                        <m:d>
                          <m:dPr>
                            <m:ctrlPr>
                              <a:rPr lang="es-MX" sz="36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MX" sz="36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9.81</m:t>
                            </m:r>
                            <m:f>
                              <m:fPr>
                                <m:ctrlPr>
                                  <a:rPr lang="es-MX" sz="36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s-MX" sz="36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num>
                              <m:den>
                                <m:sSup>
                                  <m:sSupPr>
                                    <m:ctrlPr>
                                      <a:rPr lang="es-MX" sz="36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MX" sz="36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p>
                                    <m:r>
                                      <a:rPr lang="es-MX" sz="36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</m:e>
                        </m:d>
                      </m:oMath>
                    </m:oMathPara>
                  </a14:m>
                  <a:endParaRPr lang="es-MX" sz="3600" dirty="0">
                    <a:solidFill>
                      <a:schemeClr val="tx2"/>
                    </a:solidFill>
                  </a:endParaRPr>
                </a:p>
              </p:txBody>
            </p:sp>
          </mc:Choice>
          <mc:Fallback xmlns="">
            <p:sp>
              <p:nvSpPr>
                <p:cNvPr id="7" name="CuadroTexto 6">
                  <a:extLst>
                    <a:ext uri="{FF2B5EF4-FFF2-40B4-BE49-F238E27FC236}">
                      <a16:creationId xmlns:a16="http://schemas.microsoft.com/office/drawing/2014/main" id="{1B3D9FC9-525F-BCDC-3CA0-FF7680B6FD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77451" y="4189867"/>
                  <a:ext cx="5637249" cy="1244828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MX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" name="Grupo 11">
            <a:extLst>
              <a:ext uri="{FF2B5EF4-FFF2-40B4-BE49-F238E27FC236}">
                <a16:creationId xmlns:a16="http://schemas.microsoft.com/office/drawing/2014/main" id="{7C030AD0-6A6F-F9F2-E514-4F72BC3DEB41}"/>
              </a:ext>
            </a:extLst>
          </p:cNvPr>
          <p:cNvGrpSpPr/>
          <p:nvPr/>
        </p:nvGrpSpPr>
        <p:grpSpPr>
          <a:xfrm>
            <a:off x="4038415" y="5610944"/>
            <a:ext cx="6498315" cy="1085682"/>
            <a:chOff x="4038415" y="5610944"/>
            <a:chExt cx="6498315" cy="1085682"/>
          </a:xfrm>
        </p:grpSpPr>
        <p:sp>
          <p:nvSpPr>
            <p:cNvPr id="8" name="Marcador de contenido 2">
              <a:extLst>
                <a:ext uri="{FF2B5EF4-FFF2-40B4-BE49-F238E27FC236}">
                  <a16:creationId xmlns:a16="http://schemas.microsoft.com/office/drawing/2014/main" id="{054A7ABD-155C-5252-4F1B-7A05497B117A}"/>
                </a:ext>
              </a:extLst>
            </p:cNvPr>
            <p:cNvSpPr txBox="1">
              <a:spLocks/>
            </p:cNvSpPr>
            <p:nvPr/>
          </p:nvSpPr>
          <p:spPr>
            <a:xfrm>
              <a:off x="4038415" y="5742751"/>
              <a:ext cx="2347395" cy="822068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100000"/>
                </a:lnSpc>
                <a:spcBef>
                  <a:spcPts val="1500"/>
                </a:spcBef>
                <a:buFont typeface="Wingdings" panose="05000000000000000000" pitchFamily="2" charset="2"/>
                <a:buChar char="§"/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Font typeface="Wingdings" panose="05000000000000000000" pitchFamily="2" charset="2"/>
                <a:buChar char="§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Font typeface="Wingdings" panose="05000000000000000000" pitchFamily="2" charset="2"/>
                <a:buChar char="§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Wingdings" panose="05000000000000000000" pitchFamily="2" charset="2"/>
                <a:buChar char="§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Wingdings" panose="05000000000000000000" pitchFamily="2" charset="2"/>
                <a:buChar char="§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Wingdings" panose="05000000000000000000" pitchFamily="2" charset="2"/>
                <a:buChar char="§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Wingdings" panose="05000000000000000000" pitchFamily="2" charset="2"/>
                <a:buChar char="§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Wingdings" panose="05000000000000000000" pitchFamily="2" charset="2"/>
                <a:buChar char="§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Wingdings" panose="05000000000000000000" pitchFamily="2" charset="2"/>
                <a:buChar char="§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Wingdings" panose="05000000000000000000" pitchFamily="2" charset="2"/>
                <a:buNone/>
              </a:pPr>
              <a:r>
                <a:rPr lang="es-MX" sz="3600" b="1" dirty="0">
                  <a:solidFill>
                    <a:srgbClr val="FF0000"/>
                  </a:solidFill>
                </a:rPr>
                <a:t>Resultado:</a:t>
              </a:r>
              <a:endParaRPr lang="es-MX" sz="3600" baseline="30000" dirty="0">
                <a:solidFill>
                  <a:schemeClr val="tx2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CuadroTexto 8">
                  <a:extLst>
                    <a:ext uri="{FF2B5EF4-FFF2-40B4-BE49-F238E27FC236}">
                      <a16:creationId xmlns:a16="http://schemas.microsoft.com/office/drawing/2014/main" id="{FFD88F6F-0884-8489-3163-268D85B81FD5}"/>
                    </a:ext>
                  </a:extLst>
                </p:cNvPr>
                <p:cNvSpPr txBox="1"/>
                <p:nvPr/>
              </p:nvSpPr>
              <p:spPr>
                <a:xfrm>
                  <a:off x="6542753" y="5610944"/>
                  <a:ext cx="3993977" cy="108568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MX" sz="36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MX" sz="36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s-MX" sz="36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  <m:r>
                          <a:rPr lang="es-MX" sz="36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=189333</m:t>
                        </m:r>
                        <m:f>
                          <m:fPr>
                            <m:ctrlPr>
                              <a:rPr lang="es-MX" sz="36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s-MX" sz="36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𝑘𝑔</m:t>
                            </m:r>
                            <m:r>
                              <a:rPr lang="es-MX" sz="36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s-MX" sz="36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s-MX" sz="36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MX" sz="36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p>
                                <m:r>
                                  <a:rPr lang="es-MX" sz="36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p>
                            </m:sSup>
                            <m:r>
                              <a:rPr lang="es-MX" sz="36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p>
                              <m:sSupPr>
                                <m:ctrlPr>
                                  <a:rPr lang="es-MX" sz="36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MX" sz="36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s-MX" sz="36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oMath>
                    </m:oMathPara>
                  </a14:m>
                  <a:endParaRPr lang="es-MX" sz="3600" dirty="0">
                    <a:solidFill>
                      <a:schemeClr val="tx2"/>
                    </a:solidFill>
                  </a:endParaRPr>
                </a:p>
              </p:txBody>
            </p:sp>
          </mc:Choice>
          <mc:Fallback xmlns="">
            <p:sp>
              <p:nvSpPr>
                <p:cNvPr id="9" name="CuadroTexto 8">
                  <a:extLst>
                    <a:ext uri="{FF2B5EF4-FFF2-40B4-BE49-F238E27FC236}">
                      <a16:creationId xmlns:a16="http://schemas.microsoft.com/office/drawing/2014/main" id="{FFD88F6F-0884-8489-3163-268D85B81FD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42753" y="5610944"/>
                  <a:ext cx="3993977" cy="108568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MX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481223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  <p:bldP spid="3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1280160" y="466343"/>
            <a:ext cx="9628632" cy="1362113"/>
          </a:xfrm>
        </p:spPr>
        <p:txBody>
          <a:bodyPr rtlCol="0" anchor="ctr">
            <a:normAutofit/>
          </a:bodyPr>
          <a:lstStyle/>
          <a:p>
            <a:pPr rtl="0"/>
            <a:r>
              <a:rPr lang="es-MX" sz="4800" dirty="0">
                <a:solidFill>
                  <a:schemeClr val="bg2"/>
                </a:solidFill>
              </a:rPr>
              <a:t>¿Qué unidades debo indicar?</a:t>
            </a:r>
          </a:p>
        </p:txBody>
      </p:sp>
      <p:grpSp>
        <p:nvGrpSpPr>
          <p:cNvPr id="12" name="Grupo 11">
            <a:extLst>
              <a:ext uri="{FF2B5EF4-FFF2-40B4-BE49-F238E27FC236}">
                <a16:creationId xmlns:a16="http://schemas.microsoft.com/office/drawing/2014/main" id="{7C030AD0-6A6F-F9F2-E514-4F72BC3DEB41}"/>
              </a:ext>
            </a:extLst>
          </p:cNvPr>
          <p:cNvGrpSpPr/>
          <p:nvPr/>
        </p:nvGrpSpPr>
        <p:grpSpPr>
          <a:xfrm>
            <a:off x="500737" y="2537960"/>
            <a:ext cx="6498315" cy="1085682"/>
            <a:chOff x="4038415" y="5610944"/>
            <a:chExt cx="6498315" cy="1085682"/>
          </a:xfrm>
        </p:grpSpPr>
        <p:sp>
          <p:nvSpPr>
            <p:cNvPr id="8" name="Marcador de contenido 2">
              <a:extLst>
                <a:ext uri="{FF2B5EF4-FFF2-40B4-BE49-F238E27FC236}">
                  <a16:creationId xmlns:a16="http://schemas.microsoft.com/office/drawing/2014/main" id="{054A7ABD-155C-5252-4F1B-7A05497B117A}"/>
                </a:ext>
              </a:extLst>
            </p:cNvPr>
            <p:cNvSpPr txBox="1">
              <a:spLocks/>
            </p:cNvSpPr>
            <p:nvPr/>
          </p:nvSpPr>
          <p:spPr>
            <a:xfrm>
              <a:off x="4038415" y="5742751"/>
              <a:ext cx="2347395" cy="822068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100000"/>
                </a:lnSpc>
                <a:spcBef>
                  <a:spcPts val="1500"/>
                </a:spcBef>
                <a:buFont typeface="Wingdings" panose="05000000000000000000" pitchFamily="2" charset="2"/>
                <a:buChar char="§"/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Font typeface="Wingdings" panose="05000000000000000000" pitchFamily="2" charset="2"/>
                <a:buChar char="§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Font typeface="Wingdings" panose="05000000000000000000" pitchFamily="2" charset="2"/>
                <a:buChar char="§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Wingdings" panose="05000000000000000000" pitchFamily="2" charset="2"/>
                <a:buChar char="§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Wingdings" panose="05000000000000000000" pitchFamily="2" charset="2"/>
                <a:buChar char="§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Wingdings" panose="05000000000000000000" pitchFamily="2" charset="2"/>
                <a:buChar char="§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Wingdings" panose="05000000000000000000" pitchFamily="2" charset="2"/>
                <a:buChar char="§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Wingdings" panose="05000000000000000000" pitchFamily="2" charset="2"/>
                <a:buChar char="§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Wingdings" panose="05000000000000000000" pitchFamily="2" charset="2"/>
                <a:buChar char="§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Wingdings" panose="05000000000000000000" pitchFamily="2" charset="2"/>
                <a:buNone/>
              </a:pPr>
              <a:r>
                <a:rPr lang="es-MX" sz="3600" b="1" dirty="0">
                  <a:solidFill>
                    <a:srgbClr val="FF0000"/>
                  </a:solidFill>
                </a:rPr>
                <a:t>Resultado:</a:t>
              </a:r>
              <a:endParaRPr lang="es-MX" sz="3600" baseline="30000" dirty="0">
                <a:solidFill>
                  <a:schemeClr val="tx2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CuadroTexto 8">
                  <a:extLst>
                    <a:ext uri="{FF2B5EF4-FFF2-40B4-BE49-F238E27FC236}">
                      <a16:creationId xmlns:a16="http://schemas.microsoft.com/office/drawing/2014/main" id="{FFD88F6F-0884-8489-3163-268D85B81FD5}"/>
                    </a:ext>
                  </a:extLst>
                </p:cNvPr>
                <p:cNvSpPr txBox="1"/>
                <p:nvPr/>
              </p:nvSpPr>
              <p:spPr>
                <a:xfrm>
                  <a:off x="6542753" y="5610944"/>
                  <a:ext cx="3993977" cy="108568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MX" sz="36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MX" sz="36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s-MX" sz="36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  <m:r>
                          <a:rPr lang="es-MX" sz="36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=189333</m:t>
                        </m:r>
                        <m:f>
                          <m:fPr>
                            <m:ctrlPr>
                              <a:rPr lang="es-MX" sz="36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s-MX" sz="36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𝑘𝑔</m:t>
                            </m:r>
                            <m:r>
                              <a:rPr lang="es-MX" sz="36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s-MX" sz="36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s-MX" sz="36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MX" sz="36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p>
                                <m:r>
                                  <a:rPr lang="es-MX" sz="36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p>
                            </m:sSup>
                            <m:r>
                              <a:rPr lang="es-MX" sz="36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p>
                              <m:sSupPr>
                                <m:ctrlPr>
                                  <a:rPr lang="es-MX" sz="36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MX" sz="36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s-MX" sz="36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oMath>
                    </m:oMathPara>
                  </a14:m>
                  <a:endParaRPr lang="es-MX" sz="3600" dirty="0">
                    <a:solidFill>
                      <a:schemeClr val="tx2"/>
                    </a:solidFill>
                  </a:endParaRPr>
                </a:p>
              </p:txBody>
            </p:sp>
          </mc:Choice>
          <mc:Fallback xmlns="">
            <p:sp>
              <p:nvSpPr>
                <p:cNvPr id="9" name="CuadroTexto 8">
                  <a:extLst>
                    <a:ext uri="{FF2B5EF4-FFF2-40B4-BE49-F238E27FC236}">
                      <a16:creationId xmlns:a16="http://schemas.microsoft.com/office/drawing/2014/main" id="{FFD88F6F-0884-8489-3163-268D85B81FD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42753" y="5610944"/>
                  <a:ext cx="3993977" cy="108568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MX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uadroTexto 15">
                <a:extLst>
                  <a:ext uri="{FF2B5EF4-FFF2-40B4-BE49-F238E27FC236}">
                    <a16:creationId xmlns:a16="http://schemas.microsoft.com/office/drawing/2014/main" id="{9391251D-F8C5-DCAD-2850-0399FE23097B}"/>
                  </a:ext>
                </a:extLst>
              </p:cNvPr>
              <p:cNvSpPr txBox="1"/>
              <p:nvPr/>
            </p:nvSpPr>
            <p:spPr>
              <a:xfrm>
                <a:off x="3005074" y="3943863"/>
                <a:ext cx="4446410" cy="10520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s-MX" sz="3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=189333</m:t>
                      </m:r>
                      <m:f>
                        <m:fPr>
                          <m:ctrlP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s-MX" sz="36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MX" sz="36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s-MX" sz="36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𝑘𝑔</m:t>
                          </m:r>
                          <m: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num>
                        <m:den>
                          <m: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s-MX" sz="36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MX" sz="36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s-MX" sz="36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s-MX" sz="36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6" name="CuadroTexto 15">
                <a:extLst>
                  <a:ext uri="{FF2B5EF4-FFF2-40B4-BE49-F238E27FC236}">
                    <a16:creationId xmlns:a16="http://schemas.microsoft.com/office/drawing/2014/main" id="{9391251D-F8C5-DCAD-2850-0399FE2309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5074" y="3943863"/>
                <a:ext cx="4446410" cy="105201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uadroTexto 16">
                <a:extLst>
                  <a:ext uri="{FF2B5EF4-FFF2-40B4-BE49-F238E27FC236}">
                    <a16:creationId xmlns:a16="http://schemas.microsoft.com/office/drawing/2014/main" id="{B40485A3-4498-9F37-0D7D-F97BB6EDB2FA}"/>
                  </a:ext>
                </a:extLst>
              </p:cNvPr>
              <p:cNvSpPr txBox="1"/>
              <p:nvPr/>
            </p:nvSpPr>
            <p:spPr>
              <a:xfrm>
                <a:off x="3005074" y="5460368"/>
                <a:ext cx="3329373" cy="10371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s-MX" sz="3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=189333</m:t>
                      </m:r>
                      <m:f>
                        <m:fPr>
                          <m:ctrlP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num>
                        <m:den>
                          <m:sSup>
                            <m:sSupPr>
                              <m:ctrlPr>
                                <a:rPr lang="es-MX" sz="36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MX" sz="36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s-MX" sz="36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s-MX" sz="36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7" name="CuadroTexto 16">
                <a:extLst>
                  <a:ext uri="{FF2B5EF4-FFF2-40B4-BE49-F238E27FC236}">
                    <a16:creationId xmlns:a16="http://schemas.microsoft.com/office/drawing/2014/main" id="{B40485A3-4498-9F37-0D7D-F97BB6EDB2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5074" y="5460368"/>
                <a:ext cx="3329373" cy="10371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18807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1280160" y="466343"/>
            <a:ext cx="9628632" cy="1362113"/>
          </a:xfrm>
        </p:spPr>
        <p:txBody>
          <a:bodyPr rtlCol="0" anchor="ctr">
            <a:normAutofit/>
          </a:bodyPr>
          <a:lstStyle/>
          <a:p>
            <a:pPr rtl="0"/>
            <a:r>
              <a:rPr lang="es-MX" sz="4800" dirty="0">
                <a:solidFill>
                  <a:schemeClr val="bg2"/>
                </a:solidFill>
              </a:rPr>
              <a:t>Ejercicio de peso específico</a:t>
            </a:r>
          </a:p>
        </p:txBody>
      </p:sp>
      <p:sp>
        <p:nvSpPr>
          <p:cNvPr id="14" name="Marcador de contenido 2"/>
          <p:cNvSpPr>
            <a:spLocks noGrp="1"/>
          </p:cNvSpPr>
          <p:nvPr>
            <p:ph sz="half" idx="2"/>
          </p:nvPr>
        </p:nvSpPr>
        <p:spPr>
          <a:xfrm>
            <a:off x="243923" y="2194560"/>
            <a:ext cx="10664869" cy="1234440"/>
          </a:xfrm>
        </p:spPr>
        <p:txBody>
          <a:bodyPr rtlCol="0">
            <a:noAutofit/>
          </a:bodyPr>
          <a:lstStyle/>
          <a:p>
            <a:pPr marL="0" indent="0">
              <a:buNone/>
            </a:pPr>
            <a:r>
              <a:rPr lang="es-MX" sz="3600" dirty="0">
                <a:solidFill>
                  <a:schemeClr val="tx2"/>
                </a:solidFill>
              </a:rPr>
              <a:t>¿Cuál es el peso específico del oro si su densidad es 19300 kg/m</a:t>
            </a:r>
            <a:r>
              <a:rPr lang="es-MX" sz="3600" baseline="30000" dirty="0">
                <a:solidFill>
                  <a:schemeClr val="tx2"/>
                </a:solidFill>
              </a:rPr>
              <a:t>3</a:t>
            </a:r>
            <a:r>
              <a:rPr lang="es-MX" sz="3600" dirty="0">
                <a:solidFill>
                  <a:schemeClr val="tx2"/>
                </a:solidFill>
              </a:rPr>
              <a:t>?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50BD509-9E7A-E8A9-1270-8E2F8E292CFF}"/>
              </a:ext>
            </a:extLst>
          </p:cNvPr>
          <p:cNvSpPr txBox="1">
            <a:spLocks/>
          </p:cNvSpPr>
          <p:nvPr/>
        </p:nvSpPr>
        <p:spPr>
          <a:xfrm>
            <a:off x="384355" y="3674981"/>
            <a:ext cx="3314754" cy="22746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s-MX" sz="3600" b="1" dirty="0">
                <a:solidFill>
                  <a:srgbClr val="FF0000"/>
                </a:solidFill>
              </a:rPr>
              <a:t>Datos: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s-MX" sz="3600" dirty="0">
                <a:solidFill>
                  <a:schemeClr val="tx2"/>
                </a:solidFill>
                <a:latin typeface="Symbol" panose="05050102010706020507" pitchFamily="18" charset="2"/>
              </a:rPr>
              <a:t>r</a:t>
            </a:r>
            <a:r>
              <a:rPr lang="es-MX" sz="3600" dirty="0">
                <a:solidFill>
                  <a:schemeClr val="tx2"/>
                </a:solidFill>
              </a:rPr>
              <a:t> = 19300 kg/m</a:t>
            </a:r>
            <a:r>
              <a:rPr lang="es-MX" sz="3600" baseline="30000" dirty="0">
                <a:solidFill>
                  <a:schemeClr val="tx2"/>
                </a:solidFill>
              </a:rPr>
              <a:t>3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s-MX" sz="3600" dirty="0">
                <a:solidFill>
                  <a:schemeClr val="tx2"/>
                </a:solidFill>
              </a:rPr>
              <a:t>g = 9.8 m/s</a:t>
            </a:r>
            <a:r>
              <a:rPr lang="es-MX" sz="3600" baseline="30000" dirty="0">
                <a:solidFill>
                  <a:schemeClr val="tx2"/>
                </a:solidFill>
              </a:rPr>
              <a:t>2</a:t>
            </a:r>
          </a:p>
        </p:txBody>
      </p:sp>
      <p:grpSp>
        <p:nvGrpSpPr>
          <p:cNvPr id="10" name="Grupo 9">
            <a:extLst>
              <a:ext uri="{FF2B5EF4-FFF2-40B4-BE49-F238E27FC236}">
                <a16:creationId xmlns:a16="http://schemas.microsoft.com/office/drawing/2014/main" id="{202C55D9-5FAB-A31D-CE15-EC87CCC63E78}"/>
              </a:ext>
            </a:extLst>
          </p:cNvPr>
          <p:cNvGrpSpPr/>
          <p:nvPr/>
        </p:nvGrpSpPr>
        <p:grpSpPr>
          <a:xfrm>
            <a:off x="4031373" y="3643965"/>
            <a:ext cx="3314754" cy="1376066"/>
            <a:chOff x="4031373" y="3643965"/>
            <a:chExt cx="3314754" cy="137606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CuadroTexto 4">
                  <a:extLst>
                    <a:ext uri="{FF2B5EF4-FFF2-40B4-BE49-F238E27FC236}">
                      <a16:creationId xmlns:a16="http://schemas.microsoft.com/office/drawing/2014/main" id="{85A0B864-D04B-E49F-76BC-49550020E231}"/>
                    </a:ext>
                  </a:extLst>
                </p:cNvPr>
                <p:cNvSpPr txBox="1"/>
                <p:nvPr/>
              </p:nvSpPr>
              <p:spPr>
                <a:xfrm>
                  <a:off x="4142399" y="4466033"/>
                  <a:ext cx="1772152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MX" sz="36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MX" sz="36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s-MX" sz="36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  <m:r>
                          <a:rPr lang="es-MX" sz="36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s-MX" sz="36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  <m:r>
                          <a:rPr lang="es-MX" sz="36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s-MX" sz="36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oMath>
                    </m:oMathPara>
                  </a14:m>
                  <a:endParaRPr lang="es-MX" sz="3600" dirty="0">
                    <a:solidFill>
                      <a:schemeClr val="tx2"/>
                    </a:solidFill>
                  </a:endParaRPr>
                </a:p>
              </p:txBody>
            </p:sp>
          </mc:Choice>
          <mc:Fallback xmlns="">
            <p:sp>
              <p:nvSpPr>
                <p:cNvPr id="5" name="CuadroTexto 4">
                  <a:extLst>
                    <a:ext uri="{FF2B5EF4-FFF2-40B4-BE49-F238E27FC236}">
                      <a16:creationId xmlns:a16="http://schemas.microsoft.com/office/drawing/2014/main" id="{85A0B864-D04B-E49F-76BC-49550020E23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42399" y="4466033"/>
                  <a:ext cx="1772152" cy="553998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MX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" name="Marcador de contenido 2">
              <a:extLst>
                <a:ext uri="{FF2B5EF4-FFF2-40B4-BE49-F238E27FC236}">
                  <a16:creationId xmlns:a16="http://schemas.microsoft.com/office/drawing/2014/main" id="{25CC476D-12EC-2734-5561-81D18BDD0AB5}"/>
                </a:ext>
              </a:extLst>
            </p:cNvPr>
            <p:cNvSpPr txBox="1">
              <a:spLocks/>
            </p:cNvSpPr>
            <p:nvPr/>
          </p:nvSpPr>
          <p:spPr>
            <a:xfrm>
              <a:off x="4031373" y="3643965"/>
              <a:ext cx="3314754" cy="822068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100000"/>
                </a:lnSpc>
                <a:spcBef>
                  <a:spcPts val="1500"/>
                </a:spcBef>
                <a:buFont typeface="Wingdings" panose="05000000000000000000" pitchFamily="2" charset="2"/>
                <a:buChar char="§"/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Font typeface="Wingdings" panose="05000000000000000000" pitchFamily="2" charset="2"/>
                <a:buChar char="§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Font typeface="Wingdings" panose="05000000000000000000" pitchFamily="2" charset="2"/>
                <a:buChar char="§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Wingdings" panose="05000000000000000000" pitchFamily="2" charset="2"/>
                <a:buChar char="§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Wingdings" panose="05000000000000000000" pitchFamily="2" charset="2"/>
                <a:buChar char="§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Wingdings" panose="05000000000000000000" pitchFamily="2" charset="2"/>
                <a:buChar char="§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Wingdings" panose="05000000000000000000" pitchFamily="2" charset="2"/>
                <a:buChar char="§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Wingdings" panose="05000000000000000000" pitchFamily="2" charset="2"/>
                <a:buChar char="§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Wingdings" panose="05000000000000000000" pitchFamily="2" charset="2"/>
                <a:buChar char="§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Wingdings" panose="05000000000000000000" pitchFamily="2" charset="2"/>
                <a:buNone/>
              </a:pPr>
              <a:r>
                <a:rPr lang="es-MX" sz="3600" b="1" dirty="0">
                  <a:solidFill>
                    <a:srgbClr val="FF0000"/>
                  </a:solidFill>
                </a:rPr>
                <a:t>Expresión:</a:t>
              </a:r>
              <a:endParaRPr lang="es-MX" sz="3600" baseline="30000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11" name="Grupo 10">
            <a:extLst>
              <a:ext uri="{FF2B5EF4-FFF2-40B4-BE49-F238E27FC236}">
                <a16:creationId xmlns:a16="http://schemas.microsoft.com/office/drawing/2014/main" id="{7F46FBE3-3105-9136-B07E-052AA58CF16E}"/>
              </a:ext>
            </a:extLst>
          </p:cNvPr>
          <p:cNvGrpSpPr/>
          <p:nvPr/>
        </p:nvGrpSpPr>
        <p:grpSpPr>
          <a:xfrm>
            <a:off x="6277451" y="3643965"/>
            <a:ext cx="5637249" cy="1790730"/>
            <a:chOff x="6277451" y="3643965"/>
            <a:chExt cx="5637249" cy="1790730"/>
          </a:xfrm>
        </p:grpSpPr>
        <p:sp>
          <p:nvSpPr>
            <p:cNvPr id="6" name="Marcador de contenido 2">
              <a:extLst>
                <a:ext uri="{FF2B5EF4-FFF2-40B4-BE49-F238E27FC236}">
                  <a16:creationId xmlns:a16="http://schemas.microsoft.com/office/drawing/2014/main" id="{A3FC80D1-B68A-DF71-2501-6FDCAEAEE6EF}"/>
                </a:ext>
              </a:extLst>
            </p:cNvPr>
            <p:cNvSpPr txBox="1">
              <a:spLocks/>
            </p:cNvSpPr>
            <p:nvPr/>
          </p:nvSpPr>
          <p:spPr>
            <a:xfrm>
              <a:off x="6542753" y="3643965"/>
              <a:ext cx="3314754" cy="822068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100000"/>
                </a:lnSpc>
                <a:spcBef>
                  <a:spcPts val="1500"/>
                </a:spcBef>
                <a:buFont typeface="Wingdings" panose="05000000000000000000" pitchFamily="2" charset="2"/>
                <a:buChar char="§"/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Font typeface="Wingdings" panose="05000000000000000000" pitchFamily="2" charset="2"/>
                <a:buChar char="§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Font typeface="Wingdings" panose="05000000000000000000" pitchFamily="2" charset="2"/>
                <a:buChar char="§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Wingdings" panose="05000000000000000000" pitchFamily="2" charset="2"/>
                <a:buChar char="§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Wingdings" panose="05000000000000000000" pitchFamily="2" charset="2"/>
                <a:buChar char="§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Wingdings" panose="05000000000000000000" pitchFamily="2" charset="2"/>
                <a:buChar char="§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Wingdings" panose="05000000000000000000" pitchFamily="2" charset="2"/>
                <a:buChar char="§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Wingdings" panose="05000000000000000000" pitchFamily="2" charset="2"/>
                <a:buChar char="§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Wingdings" panose="05000000000000000000" pitchFamily="2" charset="2"/>
                <a:buChar char="§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Wingdings" panose="05000000000000000000" pitchFamily="2" charset="2"/>
                <a:buNone/>
              </a:pPr>
              <a:r>
                <a:rPr lang="es-MX" sz="3600" b="1" dirty="0">
                  <a:solidFill>
                    <a:srgbClr val="FF0000"/>
                  </a:solidFill>
                </a:rPr>
                <a:t>Sustitución:</a:t>
              </a:r>
              <a:endParaRPr lang="es-MX" sz="3600" baseline="30000" dirty="0">
                <a:solidFill>
                  <a:schemeClr val="tx2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CuadroTexto 6">
                  <a:extLst>
                    <a:ext uri="{FF2B5EF4-FFF2-40B4-BE49-F238E27FC236}">
                      <a16:creationId xmlns:a16="http://schemas.microsoft.com/office/drawing/2014/main" id="{1B3D9FC9-525F-BCDC-3CA0-FF7680B6FD6F}"/>
                    </a:ext>
                  </a:extLst>
                </p:cNvPr>
                <p:cNvSpPr txBox="1"/>
                <p:nvPr/>
              </p:nvSpPr>
              <p:spPr>
                <a:xfrm>
                  <a:off x="6277451" y="4189867"/>
                  <a:ext cx="5637249" cy="124482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MX" sz="36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MX" sz="36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s-MX" sz="36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  <m:r>
                          <a:rPr lang="es-MX" sz="36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lang="es-MX" sz="36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MX" sz="36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19300</m:t>
                            </m:r>
                            <m:f>
                              <m:fPr>
                                <m:ctrlPr>
                                  <a:rPr lang="es-MX" sz="3600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m:rPr>
                                    <m:nor/>
                                  </m:rPr>
                                  <a:rPr lang="es-MX" sz="3600" i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kg</m:t>
                                </m:r>
                              </m:num>
                              <m:den>
                                <m:sSup>
                                  <m:sSupPr>
                                    <m:ctrlPr>
                                      <a:rPr lang="es-MX" sz="36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MX" sz="36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p>
                                    <m:r>
                                      <a:rPr lang="es-MX" sz="36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</m:den>
                            </m:f>
                          </m:e>
                        </m:d>
                        <m:d>
                          <m:dPr>
                            <m:ctrlPr>
                              <a:rPr lang="es-MX" sz="36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MX" sz="36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9.81</m:t>
                            </m:r>
                            <m:f>
                              <m:fPr>
                                <m:ctrlPr>
                                  <a:rPr lang="es-MX" sz="36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s-MX" sz="36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num>
                              <m:den>
                                <m:sSup>
                                  <m:sSupPr>
                                    <m:ctrlPr>
                                      <a:rPr lang="es-MX" sz="36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MX" sz="36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p>
                                    <m:r>
                                      <a:rPr lang="es-MX" sz="36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</m:e>
                        </m:d>
                      </m:oMath>
                    </m:oMathPara>
                  </a14:m>
                  <a:endParaRPr lang="es-MX" sz="3600" dirty="0">
                    <a:solidFill>
                      <a:schemeClr val="tx2"/>
                    </a:solidFill>
                  </a:endParaRPr>
                </a:p>
              </p:txBody>
            </p:sp>
          </mc:Choice>
          <mc:Fallback xmlns="">
            <p:sp>
              <p:nvSpPr>
                <p:cNvPr id="7" name="CuadroTexto 6">
                  <a:extLst>
                    <a:ext uri="{FF2B5EF4-FFF2-40B4-BE49-F238E27FC236}">
                      <a16:creationId xmlns:a16="http://schemas.microsoft.com/office/drawing/2014/main" id="{1B3D9FC9-525F-BCDC-3CA0-FF7680B6FD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77451" y="4189867"/>
                  <a:ext cx="5637249" cy="1244828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MX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" name="Grupo 11">
            <a:extLst>
              <a:ext uri="{FF2B5EF4-FFF2-40B4-BE49-F238E27FC236}">
                <a16:creationId xmlns:a16="http://schemas.microsoft.com/office/drawing/2014/main" id="{7C030AD0-6A6F-F9F2-E514-4F72BC3DEB41}"/>
              </a:ext>
            </a:extLst>
          </p:cNvPr>
          <p:cNvGrpSpPr/>
          <p:nvPr/>
        </p:nvGrpSpPr>
        <p:grpSpPr>
          <a:xfrm>
            <a:off x="4038415" y="5610944"/>
            <a:ext cx="6498315" cy="1085682"/>
            <a:chOff x="4038415" y="5610944"/>
            <a:chExt cx="6498315" cy="1085682"/>
          </a:xfrm>
        </p:grpSpPr>
        <p:sp>
          <p:nvSpPr>
            <p:cNvPr id="8" name="Marcador de contenido 2">
              <a:extLst>
                <a:ext uri="{FF2B5EF4-FFF2-40B4-BE49-F238E27FC236}">
                  <a16:creationId xmlns:a16="http://schemas.microsoft.com/office/drawing/2014/main" id="{054A7ABD-155C-5252-4F1B-7A05497B117A}"/>
                </a:ext>
              </a:extLst>
            </p:cNvPr>
            <p:cNvSpPr txBox="1">
              <a:spLocks/>
            </p:cNvSpPr>
            <p:nvPr/>
          </p:nvSpPr>
          <p:spPr>
            <a:xfrm>
              <a:off x="4038415" y="5742751"/>
              <a:ext cx="2347395" cy="822068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100000"/>
                </a:lnSpc>
                <a:spcBef>
                  <a:spcPts val="1500"/>
                </a:spcBef>
                <a:buFont typeface="Wingdings" panose="05000000000000000000" pitchFamily="2" charset="2"/>
                <a:buChar char="§"/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Font typeface="Wingdings" panose="05000000000000000000" pitchFamily="2" charset="2"/>
                <a:buChar char="§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Font typeface="Wingdings" panose="05000000000000000000" pitchFamily="2" charset="2"/>
                <a:buChar char="§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Wingdings" panose="05000000000000000000" pitchFamily="2" charset="2"/>
                <a:buChar char="§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Wingdings" panose="05000000000000000000" pitchFamily="2" charset="2"/>
                <a:buChar char="§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Wingdings" panose="05000000000000000000" pitchFamily="2" charset="2"/>
                <a:buChar char="§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Wingdings" panose="05000000000000000000" pitchFamily="2" charset="2"/>
                <a:buChar char="§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Wingdings" panose="05000000000000000000" pitchFamily="2" charset="2"/>
                <a:buChar char="§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Wingdings" panose="05000000000000000000" pitchFamily="2" charset="2"/>
                <a:buChar char="§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Wingdings" panose="05000000000000000000" pitchFamily="2" charset="2"/>
                <a:buNone/>
              </a:pPr>
              <a:r>
                <a:rPr lang="es-MX" sz="3600" b="1" dirty="0">
                  <a:solidFill>
                    <a:srgbClr val="FF0000"/>
                  </a:solidFill>
                </a:rPr>
                <a:t>Resultado:</a:t>
              </a:r>
              <a:endParaRPr lang="es-MX" sz="3600" baseline="30000" dirty="0">
                <a:solidFill>
                  <a:schemeClr val="tx2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CuadroTexto 8">
                  <a:extLst>
                    <a:ext uri="{FF2B5EF4-FFF2-40B4-BE49-F238E27FC236}">
                      <a16:creationId xmlns:a16="http://schemas.microsoft.com/office/drawing/2014/main" id="{FFD88F6F-0884-8489-3163-268D85B81FD5}"/>
                    </a:ext>
                  </a:extLst>
                </p:cNvPr>
                <p:cNvSpPr txBox="1"/>
                <p:nvPr/>
              </p:nvSpPr>
              <p:spPr>
                <a:xfrm>
                  <a:off x="6542753" y="5610944"/>
                  <a:ext cx="3993977" cy="108568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MX" sz="36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MX" sz="36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s-MX" sz="36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  <m:r>
                          <a:rPr lang="es-MX" sz="36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=189333</m:t>
                        </m:r>
                        <m:f>
                          <m:fPr>
                            <m:ctrlPr>
                              <a:rPr lang="es-MX" sz="36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s-MX" sz="36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𝑘𝑔</m:t>
                            </m:r>
                            <m:r>
                              <a:rPr lang="es-MX" sz="36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s-MX" sz="36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s-MX" sz="36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MX" sz="36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p>
                                <m:r>
                                  <a:rPr lang="es-MX" sz="36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p>
                            </m:sSup>
                            <m:r>
                              <a:rPr lang="es-MX" sz="36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p>
                              <m:sSupPr>
                                <m:ctrlPr>
                                  <a:rPr lang="es-MX" sz="36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MX" sz="36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s-MX" sz="36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oMath>
                    </m:oMathPara>
                  </a14:m>
                  <a:endParaRPr lang="es-MX" sz="3600" dirty="0">
                    <a:solidFill>
                      <a:schemeClr val="tx2"/>
                    </a:solidFill>
                  </a:endParaRPr>
                </a:p>
              </p:txBody>
            </p:sp>
          </mc:Choice>
          <mc:Fallback xmlns="">
            <p:sp>
              <p:nvSpPr>
                <p:cNvPr id="9" name="CuadroTexto 8">
                  <a:extLst>
                    <a:ext uri="{FF2B5EF4-FFF2-40B4-BE49-F238E27FC236}">
                      <a16:creationId xmlns:a16="http://schemas.microsoft.com/office/drawing/2014/main" id="{FFD88F6F-0884-8489-3163-268D85B81FD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42753" y="5610944"/>
                  <a:ext cx="3993977" cy="108568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MX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647663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  <p:bldP spid="3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1280160" y="466343"/>
            <a:ext cx="9628632" cy="1362113"/>
          </a:xfrm>
        </p:spPr>
        <p:txBody>
          <a:bodyPr rtlCol="0" anchor="ctr">
            <a:normAutofit/>
          </a:bodyPr>
          <a:lstStyle/>
          <a:p>
            <a:pPr rtl="0"/>
            <a:r>
              <a:rPr lang="es-MX" sz="4800" dirty="0">
                <a:solidFill>
                  <a:schemeClr val="bg2"/>
                </a:solidFill>
              </a:rPr>
              <a:t>Ejercicio 2 de peso específico</a:t>
            </a:r>
          </a:p>
        </p:txBody>
      </p:sp>
      <p:sp>
        <p:nvSpPr>
          <p:cNvPr id="14" name="Marcador de contenido 2"/>
          <p:cNvSpPr>
            <a:spLocks noGrp="1"/>
          </p:cNvSpPr>
          <p:nvPr>
            <p:ph sz="half" idx="2"/>
          </p:nvPr>
        </p:nvSpPr>
        <p:spPr>
          <a:xfrm>
            <a:off x="243923" y="2194560"/>
            <a:ext cx="11118621" cy="1234440"/>
          </a:xfrm>
        </p:spPr>
        <p:txBody>
          <a:bodyPr rtlCol="0">
            <a:noAutofit/>
          </a:bodyPr>
          <a:lstStyle/>
          <a:p>
            <a:pPr marL="0" indent="0">
              <a:buNone/>
            </a:pPr>
            <a:r>
              <a:rPr lang="es-MX" sz="3600" dirty="0">
                <a:solidFill>
                  <a:schemeClr val="tx2"/>
                </a:solidFill>
              </a:rPr>
              <a:t>Calcula el peso y el peso específico de un cubo de aluminio cuyo volumen es 27 cm3 y su masa es de 284 g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50BD509-9E7A-E8A9-1270-8E2F8E292CFF}"/>
              </a:ext>
            </a:extLst>
          </p:cNvPr>
          <p:cNvSpPr txBox="1">
            <a:spLocks/>
          </p:cNvSpPr>
          <p:nvPr/>
        </p:nvSpPr>
        <p:spPr>
          <a:xfrm>
            <a:off x="384355" y="3674981"/>
            <a:ext cx="3314754" cy="22746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s-MX" sz="3600" b="1" dirty="0">
                <a:solidFill>
                  <a:srgbClr val="FF0000"/>
                </a:solidFill>
              </a:rPr>
              <a:t>Datos: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s-MX" sz="3600" dirty="0">
                <a:solidFill>
                  <a:schemeClr val="tx2"/>
                </a:solidFill>
              </a:rPr>
              <a:t>m = 284 g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s-MX" sz="3600" dirty="0">
                <a:solidFill>
                  <a:schemeClr val="tx2"/>
                </a:solidFill>
              </a:rPr>
              <a:t>V = 27 cm</a:t>
            </a:r>
            <a:r>
              <a:rPr lang="es-MX" sz="3600" baseline="30000" dirty="0">
                <a:solidFill>
                  <a:schemeClr val="tx2"/>
                </a:solidFill>
              </a:rPr>
              <a:t>3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s-MX" sz="3600" dirty="0">
                <a:solidFill>
                  <a:schemeClr val="tx2"/>
                </a:solidFill>
              </a:rPr>
              <a:t>g = 9.8 m/s</a:t>
            </a:r>
            <a:r>
              <a:rPr lang="es-MX" sz="3600" baseline="30000" dirty="0">
                <a:solidFill>
                  <a:schemeClr val="tx2"/>
                </a:solidFill>
              </a:rPr>
              <a:t>2</a:t>
            </a:r>
          </a:p>
        </p:txBody>
      </p:sp>
      <p:grpSp>
        <p:nvGrpSpPr>
          <p:cNvPr id="6" name="Grupo 5">
            <a:extLst>
              <a:ext uri="{FF2B5EF4-FFF2-40B4-BE49-F238E27FC236}">
                <a16:creationId xmlns:a16="http://schemas.microsoft.com/office/drawing/2014/main" id="{3018469F-2843-D9DB-75EC-1D3A05080512}"/>
              </a:ext>
            </a:extLst>
          </p:cNvPr>
          <p:cNvGrpSpPr/>
          <p:nvPr/>
        </p:nvGrpSpPr>
        <p:grpSpPr>
          <a:xfrm>
            <a:off x="3070329" y="3725427"/>
            <a:ext cx="3314754" cy="2470136"/>
            <a:chOff x="3070329" y="3725427"/>
            <a:chExt cx="3314754" cy="247013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CuadroTexto 4">
                  <a:extLst>
                    <a:ext uri="{FF2B5EF4-FFF2-40B4-BE49-F238E27FC236}">
                      <a16:creationId xmlns:a16="http://schemas.microsoft.com/office/drawing/2014/main" id="{85A0B864-D04B-E49F-76BC-49550020E231}"/>
                    </a:ext>
                  </a:extLst>
                </p:cNvPr>
                <p:cNvSpPr txBox="1"/>
                <p:nvPr/>
              </p:nvSpPr>
              <p:spPr>
                <a:xfrm>
                  <a:off x="3470640" y="5158420"/>
                  <a:ext cx="1571456" cy="10371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MX" sz="36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MX" sz="36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s-MX" sz="36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  <m:r>
                          <a:rPr lang="es-MX" sz="36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s-MX" sz="36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s-MX" sz="36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num>
                          <m:den>
                            <m:r>
                              <a:rPr lang="es-MX" sz="36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den>
                        </m:f>
                      </m:oMath>
                    </m:oMathPara>
                  </a14:m>
                  <a:endParaRPr lang="es-MX" sz="3600" dirty="0">
                    <a:solidFill>
                      <a:schemeClr val="tx2"/>
                    </a:solidFill>
                  </a:endParaRPr>
                </a:p>
              </p:txBody>
            </p:sp>
          </mc:Choice>
          <mc:Fallback xmlns="">
            <p:sp>
              <p:nvSpPr>
                <p:cNvPr id="5" name="CuadroTexto 4">
                  <a:extLst>
                    <a:ext uri="{FF2B5EF4-FFF2-40B4-BE49-F238E27FC236}">
                      <a16:creationId xmlns:a16="http://schemas.microsoft.com/office/drawing/2014/main" id="{85A0B864-D04B-E49F-76BC-49550020E23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70640" y="5158420"/>
                  <a:ext cx="1571456" cy="1037143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MX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" name="Marcador de contenido 2">
              <a:extLst>
                <a:ext uri="{FF2B5EF4-FFF2-40B4-BE49-F238E27FC236}">
                  <a16:creationId xmlns:a16="http://schemas.microsoft.com/office/drawing/2014/main" id="{25CC476D-12EC-2734-5561-81D18BDD0AB5}"/>
                </a:ext>
              </a:extLst>
            </p:cNvPr>
            <p:cNvSpPr txBox="1">
              <a:spLocks/>
            </p:cNvSpPr>
            <p:nvPr/>
          </p:nvSpPr>
          <p:spPr>
            <a:xfrm>
              <a:off x="3070329" y="3725427"/>
              <a:ext cx="3314754" cy="822068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100000"/>
                </a:lnSpc>
                <a:spcBef>
                  <a:spcPts val="1500"/>
                </a:spcBef>
                <a:buFont typeface="Wingdings" panose="05000000000000000000" pitchFamily="2" charset="2"/>
                <a:buChar char="§"/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Font typeface="Wingdings" panose="05000000000000000000" pitchFamily="2" charset="2"/>
                <a:buChar char="§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Font typeface="Wingdings" panose="05000000000000000000" pitchFamily="2" charset="2"/>
                <a:buChar char="§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Wingdings" panose="05000000000000000000" pitchFamily="2" charset="2"/>
                <a:buChar char="§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Wingdings" panose="05000000000000000000" pitchFamily="2" charset="2"/>
                <a:buChar char="§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Wingdings" panose="05000000000000000000" pitchFamily="2" charset="2"/>
                <a:buChar char="§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Wingdings" panose="05000000000000000000" pitchFamily="2" charset="2"/>
                <a:buChar char="§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Wingdings" panose="05000000000000000000" pitchFamily="2" charset="2"/>
                <a:buChar char="§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Wingdings" panose="05000000000000000000" pitchFamily="2" charset="2"/>
                <a:buChar char="§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Wingdings" panose="05000000000000000000" pitchFamily="2" charset="2"/>
                <a:buNone/>
              </a:pPr>
              <a:r>
                <a:rPr lang="es-MX" sz="3600" b="1" dirty="0">
                  <a:solidFill>
                    <a:srgbClr val="FF0000"/>
                  </a:solidFill>
                </a:rPr>
                <a:t>Expresiones:</a:t>
              </a:r>
              <a:endParaRPr lang="es-MX" sz="3600" baseline="30000" dirty="0">
                <a:solidFill>
                  <a:schemeClr val="tx2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CuadroTexto 1">
                  <a:extLst>
                    <a:ext uri="{FF2B5EF4-FFF2-40B4-BE49-F238E27FC236}">
                      <a16:creationId xmlns:a16="http://schemas.microsoft.com/office/drawing/2014/main" id="{A9B823B5-D65B-6805-30DA-981B51B38AA1}"/>
                    </a:ext>
                  </a:extLst>
                </p:cNvPr>
                <p:cNvSpPr txBox="1"/>
                <p:nvPr/>
              </p:nvSpPr>
              <p:spPr>
                <a:xfrm>
                  <a:off x="3338394" y="4437226"/>
                  <a:ext cx="1947776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MX" sz="36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es-MX" sz="36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s-MX" sz="36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s-MX" sz="36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MX" sz="36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oMath>
                    </m:oMathPara>
                  </a14:m>
                  <a:endParaRPr lang="es-MX" sz="3600" dirty="0">
                    <a:solidFill>
                      <a:schemeClr val="tx2"/>
                    </a:solidFill>
                  </a:endParaRPr>
                </a:p>
              </p:txBody>
            </p:sp>
          </mc:Choice>
          <mc:Fallback xmlns="">
            <p:sp>
              <p:nvSpPr>
                <p:cNvPr id="2" name="CuadroTexto 1">
                  <a:extLst>
                    <a:ext uri="{FF2B5EF4-FFF2-40B4-BE49-F238E27FC236}">
                      <a16:creationId xmlns:a16="http://schemas.microsoft.com/office/drawing/2014/main" id="{A9B823B5-D65B-6805-30DA-981B51B38AA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8394" y="4437226"/>
                  <a:ext cx="1947776" cy="553998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MX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5" name="Marcador de contenido 2">
            <a:extLst>
              <a:ext uri="{FF2B5EF4-FFF2-40B4-BE49-F238E27FC236}">
                <a16:creationId xmlns:a16="http://schemas.microsoft.com/office/drawing/2014/main" id="{3BEC4743-442B-E967-427A-5C0637C6CCA8}"/>
              </a:ext>
            </a:extLst>
          </p:cNvPr>
          <p:cNvSpPr txBox="1">
            <a:spLocks/>
          </p:cNvSpPr>
          <p:nvPr/>
        </p:nvSpPr>
        <p:spPr>
          <a:xfrm>
            <a:off x="6406097" y="3827677"/>
            <a:ext cx="5329920" cy="281555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s-MX" sz="3600" dirty="0">
                <a:solidFill>
                  <a:schemeClr val="tx2"/>
                </a:solidFill>
              </a:rPr>
              <a:t>Para un manejo más oportuno de las cantidades, tendremos que ajustar el valor de g a cm/s</a:t>
            </a:r>
            <a:r>
              <a:rPr lang="es-MX" sz="3600" baseline="30000" dirty="0">
                <a:solidFill>
                  <a:schemeClr val="tx2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174674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  <p:bldP spid="3" grpId="0"/>
      <p:bldP spid="15" grpId="0" build="p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1280160" y="466343"/>
            <a:ext cx="9628632" cy="1362113"/>
          </a:xfrm>
        </p:spPr>
        <p:txBody>
          <a:bodyPr rtlCol="0" anchor="ctr">
            <a:normAutofit/>
          </a:bodyPr>
          <a:lstStyle/>
          <a:p>
            <a:pPr rtl="0"/>
            <a:r>
              <a:rPr lang="es-MX" sz="4800" dirty="0">
                <a:solidFill>
                  <a:schemeClr val="bg2"/>
                </a:solidFill>
              </a:rPr>
              <a:t>Conversión de unidades</a:t>
            </a:r>
          </a:p>
        </p:txBody>
      </p:sp>
      <p:sp>
        <p:nvSpPr>
          <p:cNvPr id="14" name="Marcador de contenido 2"/>
          <p:cNvSpPr>
            <a:spLocks noGrp="1"/>
          </p:cNvSpPr>
          <p:nvPr>
            <p:ph sz="half" idx="2"/>
          </p:nvPr>
        </p:nvSpPr>
        <p:spPr>
          <a:xfrm>
            <a:off x="243923" y="2194560"/>
            <a:ext cx="11118621" cy="1234440"/>
          </a:xfrm>
        </p:spPr>
        <p:txBody>
          <a:bodyPr rtlCol="0">
            <a:noAutofit/>
          </a:bodyPr>
          <a:lstStyle/>
          <a:p>
            <a:pPr marL="0" indent="0">
              <a:buNone/>
            </a:pPr>
            <a:r>
              <a:rPr lang="es-MX" sz="3600" dirty="0">
                <a:solidFill>
                  <a:schemeClr val="tx2"/>
                </a:solidFill>
              </a:rPr>
              <a:t>Pasemos 9.8 m/s</a:t>
            </a:r>
            <a:r>
              <a:rPr lang="es-MX" sz="3600" baseline="30000" dirty="0">
                <a:solidFill>
                  <a:schemeClr val="tx2"/>
                </a:solidFill>
              </a:rPr>
              <a:t>2</a:t>
            </a:r>
            <a:r>
              <a:rPr lang="es-MX" sz="3600" dirty="0">
                <a:solidFill>
                  <a:schemeClr val="tx2"/>
                </a:solidFill>
              </a:rPr>
              <a:t> a cm/s</a:t>
            </a:r>
            <a:r>
              <a:rPr lang="es-MX" sz="3600" baseline="30000" dirty="0">
                <a:solidFill>
                  <a:schemeClr val="tx2"/>
                </a:solidFill>
              </a:rPr>
              <a:t>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uadroTexto 5">
                <a:extLst>
                  <a:ext uri="{FF2B5EF4-FFF2-40B4-BE49-F238E27FC236}">
                    <a16:creationId xmlns:a16="http://schemas.microsoft.com/office/drawing/2014/main" id="{8DEC4ED9-2133-044B-552A-77AE8419C459}"/>
                  </a:ext>
                </a:extLst>
              </p:cNvPr>
              <p:cNvSpPr txBox="1"/>
              <p:nvPr/>
            </p:nvSpPr>
            <p:spPr>
              <a:xfrm>
                <a:off x="1948721" y="3429000"/>
                <a:ext cx="6242222" cy="12448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sz="3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9.81 </m:t>
                      </m:r>
                      <m:f>
                        <m:fPr>
                          <m:ctrlP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num>
                        <m:den>
                          <m:sSup>
                            <m:sSupPr>
                              <m:ctrlPr>
                                <a:rPr lang="es-MX" sz="36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MX" sz="36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s-MX" sz="36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s-MX" sz="3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s-MX" sz="36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s-MX" sz="36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100 </m:t>
                              </m:r>
                              <m:r>
                                <m:rPr>
                                  <m:nor/>
                                </m:rPr>
                                <a:rPr lang="es-MX" sz="3600" b="0" i="0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cm</m:t>
                              </m:r>
                            </m:num>
                            <m:den>
                              <m:r>
                                <a:rPr lang="es-MX" sz="36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s-MX" sz="36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den>
                          </m:f>
                        </m:e>
                      </m:d>
                      <m:r>
                        <a:rPr lang="es-MX" sz="3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=981 </m:t>
                      </m:r>
                      <m:f>
                        <m:fPr>
                          <m:ctrlP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s-MX" sz="3600" b="0" i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cm</m:t>
                          </m:r>
                        </m:num>
                        <m:den>
                          <m:sSup>
                            <m:sSupPr>
                              <m:ctrlPr>
                                <a:rPr lang="es-MX" sz="36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MX" sz="36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s-MX" sz="36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s-MX" sz="36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6" name="CuadroTexto 5">
                <a:extLst>
                  <a:ext uri="{FF2B5EF4-FFF2-40B4-BE49-F238E27FC236}">
                    <a16:creationId xmlns:a16="http://schemas.microsoft.com/office/drawing/2014/main" id="{8DEC4ED9-2133-044B-552A-77AE8419C4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8721" y="3429000"/>
                <a:ext cx="6242222" cy="124482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90851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  <p:bldP spid="6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1280160" y="466343"/>
            <a:ext cx="9628632" cy="1362113"/>
          </a:xfrm>
        </p:spPr>
        <p:txBody>
          <a:bodyPr rtlCol="0" anchor="ctr">
            <a:normAutofit/>
          </a:bodyPr>
          <a:lstStyle/>
          <a:p>
            <a:pPr rtl="0"/>
            <a:r>
              <a:rPr lang="es-MX" sz="4800" dirty="0">
                <a:solidFill>
                  <a:schemeClr val="bg2"/>
                </a:solidFill>
              </a:rPr>
              <a:t>Regresamos al Ejercicio 2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50BD509-9E7A-E8A9-1270-8E2F8E292CFF}"/>
              </a:ext>
            </a:extLst>
          </p:cNvPr>
          <p:cNvSpPr txBox="1">
            <a:spLocks/>
          </p:cNvSpPr>
          <p:nvPr/>
        </p:nvSpPr>
        <p:spPr>
          <a:xfrm>
            <a:off x="237480" y="1944677"/>
            <a:ext cx="3314754" cy="22746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s-MX" sz="3600" b="1" dirty="0">
                <a:solidFill>
                  <a:srgbClr val="FF0000"/>
                </a:solidFill>
              </a:rPr>
              <a:t>Datos: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s-MX" sz="3600" dirty="0">
                <a:solidFill>
                  <a:schemeClr val="tx2"/>
                </a:solidFill>
              </a:rPr>
              <a:t>m = 284 g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s-MX" sz="3600" dirty="0">
                <a:solidFill>
                  <a:schemeClr val="tx2"/>
                </a:solidFill>
              </a:rPr>
              <a:t>V = 27 cm</a:t>
            </a:r>
            <a:r>
              <a:rPr lang="es-MX" sz="3600" baseline="30000" dirty="0">
                <a:solidFill>
                  <a:schemeClr val="tx2"/>
                </a:solidFill>
              </a:rPr>
              <a:t>3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s-MX" sz="3600" dirty="0">
                <a:solidFill>
                  <a:schemeClr val="tx2"/>
                </a:solidFill>
              </a:rPr>
              <a:t>g = 981 cm/s</a:t>
            </a:r>
            <a:r>
              <a:rPr lang="es-MX" sz="3600" baseline="30000" dirty="0">
                <a:solidFill>
                  <a:schemeClr val="tx2"/>
                </a:solidFill>
              </a:rPr>
              <a:t>2</a:t>
            </a:r>
          </a:p>
        </p:txBody>
      </p:sp>
      <p:grpSp>
        <p:nvGrpSpPr>
          <p:cNvPr id="19" name="Grupo 18">
            <a:extLst>
              <a:ext uri="{FF2B5EF4-FFF2-40B4-BE49-F238E27FC236}">
                <a16:creationId xmlns:a16="http://schemas.microsoft.com/office/drawing/2014/main" id="{05EDEAAD-625E-4DA2-63BF-4C351E6BBFE0}"/>
              </a:ext>
            </a:extLst>
          </p:cNvPr>
          <p:cNvGrpSpPr/>
          <p:nvPr/>
        </p:nvGrpSpPr>
        <p:grpSpPr>
          <a:xfrm>
            <a:off x="6362541" y="2111407"/>
            <a:ext cx="4678396" cy="1570149"/>
            <a:chOff x="6362541" y="2111407"/>
            <a:chExt cx="4678396" cy="1570149"/>
          </a:xfrm>
        </p:grpSpPr>
        <p:sp>
          <p:nvSpPr>
            <p:cNvPr id="6" name="Marcador de contenido 2">
              <a:extLst>
                <a:ext uri="{FF2B5EF4-FFF2-40B4-BE49-F238E27FC236}">
                  <a16:creationId xmlns:a16="http://schemas.microsoft.com/office/drawing/2014/main" id="{A3FC80D1-B68A-DF71-2501-6FDCAEAEE6EF}"/>
                </a:ext>
              </a:extLst>
            </p:cNvPr>
            <p:cNvSpPr txBox="1">
              <a:spLocks/>
            </p:cNvSpPr>
            <p:nvPr/>
          </p:nvSpPr>
          <p:spPr>
            <a:xfrm>
              <a:off x="6362541" y="2111407"/>
              <a:ext cx="3314754" cy="822068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100000"/>
                </a:lnSpc>
                <a:spcBef>
                  <a:spcPts val="1500"/>
                </a:spcBef>
                <a:buFont typeface="Wingdings" panose="05000000000000000000" pitchFamily="2" charset="2"/>
                <a:buChar char="§"/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Font typeface="Wingdings" panose="05000000000000000000" pitchFamily="2" charset="2"/>
                <a:buChar char="§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Font typeface="Wingdings" panose="05000000000000000000" pitchFamily="2" charset="2"/>
                <a:buChar char="§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Wingdings" panose="05000000000000000000" pitchFamily="2" charset="2"/>
                <a:buChar char="§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Wingdings" panose="05000000000000000000" pitchFamily="2" charset="2"/>
                <a:buChar char="§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Wingdings" panose="05000000000000000000" pitchFamily="2" charset="2"/>
                <a:buChar char="§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Wingdings" panose="05000000000000000000" pitchFamily="2" charset="2"/>
                <a:buChar char="§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Wingdings" panose="05000000000000000000" pitchFamily="2" charset="2"/>
                <a:buChar char="§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Wingdings" panose="05000000000000000000" pitchFamily="2" charset="2"/>
                <a:buChar char="§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Wingdings" panose="05000000000000000000" pitchFamily="2" charset="2"/>
                <a:buNone/>
              </a:pPr>
              <a:r>
                <a:rPr lang="es-MX" sz="3600" b="1" dirty="0">
                  <a:solidFill>
                    <a:srgbClr val="FF0000"/>
                  </a:solidFill>
                </a:rPr>
                <a:t>Sustitución 1:</a:t>
              </a:r>
              <a:endParaRPr lang="es-MX" sz="3600" baseline="30000" dirty="0">
                <a:solidFill>
                  <a:schemeClr val="tx2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CuadroTexto 6">
                  <a:extLst>
                    <a:ext uri="{FF2B5EF4-FFF2-40B4-BE49-F238E27FC236}">
                      <a16:creationId xmlns:a16="http://schemas.microsoft.com/office/drawing/2014/main" id="{1B3D9FC9-525F-BCDC-3CA0-FF7680B6FD6F}"/>
                    </a:ext>
                  </a:extLst>
                </p:cNvPr>
                <p:cNvSpPr txBox="1"/>
                <p:nvPr/>
              </p:nvSpPr>
              <p:spPr>
                <a:xfrm>
                  <a:off x="6362541" y="2732514"/>
                  <a:ext cx="4678396" cy="94904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MX" sz="36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es-MX" sz="36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lang="es-MX" sz="36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MX" sz="36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284 </m:t>
                            </m:r>
                            <m:r>
                              <a:rPr lang="es-MX" sz="36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</m:d>
                        <m:d>
                          <m:dPr>
                            <m:ctrlPr>
                              <a:rPr lang="es-MX" sz="36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MX" sz="36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981</m:t>
                            </m:r>
                            <m:f>
                              <m:fPr>
                                <m:ctrlPr>
                                  <a:rPr lang="es-MX" sz="36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m:rPr>
                                    <m:nor/>
                                  </m:rPr>
                                  <a:rPr lang="es-MX" sz="3600" b="0" i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cm</m:t>
                                </m:r>
                              </m:num>
                              <m:den>
                                <m:sSup>
                                  <m:sSupPr>
                                    <m:ctrlPr>
                                      <a:rPr lang="es-MX" sz="36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MX" sz="36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p>
                                    <m:r>
                                      <a:rPr lang="es-MX" sz="36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</m:e>
                        </m:d>
                      </m:oMath>
                    </m:oMathPara>
                  </a14:m>
                  <a:endParaRPr lang="es-MX" sz="3600" dirty="0">
                    <a:solidFill>
                      <a:schemeClr val="tx2"/>
                    </a:solidFill>
                  </a:endParaRPr>
                </a:p>
              </p:txBody>
            </p:sp>
          </mc:Choice>
          <mc:Fallback xmlns="">
            <p:sp>
              <p:nvSpPr>
                <p:cNvPr id="7" name="CuadroTexto 6">
                  <a:extLst>
                    <a:ext uri="{FF2B5EF4-FFF2-40B4-BE49-F238E27FC236}">
                      <a16:creationId xmlns:a16="http://schemas.microsoft.com/office/drawing/2014/main" id="{1B3D9FC9-525F-BCDC-3CA0-FF7680B6FD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62541" y="2732514"/>
                  <a:ext cx="4678396" cy="94904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MX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054A7ABD-155C-5252-4F1B-7A05497B117A}"/>
              </a:ext>
            </a:extLst>
          </p:cNvPr>
          <p:cNvSpPr txBox="1">
            <a:spLocks/>
          </p:cNvSpPr>
          <p:nvPr/>
        </p:nvSpPr>
        <p:spPr>
          <a:xfrm>
            <a:off x="3047787" y="4825959"/>
            <a:ext cx="2742267" cy="8220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s-MX" sz="3600" b="1" dirty="0">
                <a:solidFill>
                  <a:srgbClr val="FF0000"/>
                </a:solidFill>
              </a:rPr>
              <a:t>Resultado 1:</a:t>
            </a:r>
            <a:endParaRPr lang="es-MX" sz="3600" baseline="30000" dirty="0">
              <a:solidFill>
                <a:schemeClr val="tx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FFD88F6F-0884-8489-3163-268D85B81FD5}"/>
                  </a:ext>
                </a:extLst>
              </p:cNvPr>
              <p:cNvSpPr txBox="1"/>
              <p:nvPr/>
            </p:nvSpPr>
            <p:spPr>
              <a:xfrm>
                <a:off x="5896828" y="4704268"/>
                <a:ext cx="4665832" cy="98270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sz="3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s-MX" sz="3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=2786074</m:t>
                      </m:r>
                      <m:f>
                        <m:fPr>
                          <m:ctrlP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s-MX" sz="3600" b="0" i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g</m:t>
                          </m:r>
                          <m:r>
                            <m:rPr>
                              <m:nor/>
                            </m:rPr>
                            <a:rPr lang="es-MX" sz="3600" b="0" i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s-MX" sz="3600" b="0" i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cm</m:t>
                          </m:r>
                        </m:num>
                        <m:den>
                          <m: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s-MX" sz="36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MX" sz="36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s-MX" sz="36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s-MX" sz="36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FFD88F6F-0884-8489-3163-268D85B81F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6828" y="4704268"/>
                <a:ext cx="4665832" cy="98270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upo 15">
            <a:extLst>
              <a:ext uri="{FF2B5EF4-FFF2-40B4-BE49-F238E27FC236}">
                <a16:creationId xmlns:a16="http://schemas.microsoft.com/office/drawing/2014/main" id="{61FC2D19-E9AB-1A47-26A6-ED1F4A016D0B}"/>
              </a:ext>
            </a:extLst>
          </p:cNvPr>
          <p:cNvGrpSpPr/>
          <p:nvPr/>
        </p:nvGrpSpPr>
        <p:grpSpPr>
          <a:xfrm>
            <a:off x="2779722" y="1944677"/>
            <a:ext cx="3314754" cy="2470136"/>
            <a:chOff x="3070329" y="3725427"/>
            <a:chExt cx="3314754" cy="247013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CuadroTexto 4">
                  <a:extLst>
                    <a:ext uri="{FF2B5EF4-FFF2-40B4-BE49-F238E27FC236}">
                      <a16:creationId xmlns:a16="http://schemas.microsoft.com/office/drawing/2014/main" id="{85A0B864-D04B-E49F-76BC-49550020E231}"/>
                    </a:ext>
                  </a:extLst>
                </p:cNvPr>
                <p:cNvSpPr txBox="1"/>
                <p:nvPr/>
              </p:nvSpPr>
              <p:spPr>
                <a:xfrm>
                  <a:off x="3470640" y="5158420"/>
                  <a:ext cx="1571456" cy="10371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MX" sz="36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MX" sz="36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s-MX" sz="36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  <m:r>
                          <a:rPr lang="es-MX" sz="36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s-MX" sz="36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s-MX" sz="36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num>
                          <m:den>
                            <m:r>
                              <a:rPr lang="es-MX" sz="36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den>
                        </m:f>
                      </m:oMath>
                    </m:oMathPara>
                  </a14:m>
                  <a:endParaRPr lang="es-MX" sz="3600" dirty="0">
                    <a:solidFill>
                      <a:schemeClr val="tx2"/>
                    </a:solidFill>
                  </a:endParaRPr>
                </a:p>
              </p:txBody>
            </p:sp>
          </mc:Choice>
          <mc:Fallback xmlns="">
            <p:sp>
              <p:nvSpPr>
                <p:cNvPr id="5" name="CuadroTexto 4">
                  <a:extLst>
                    <a:ext uri="{FF2B5EF4-FFF2-40B4-BE49-F238E27FC236}">
                      <a16:creationId xmlns:a16="http://schemas.microsoft.com/office/drawing/2014/main" id="{85A0B864-D04B-E49F-76BC-49550020E23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70640" y="5158420"/>
                  <a:ext cx="1571456" cy="1037143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MX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" name="Marcador de contenido 2">
              <a:extLst>
                <a:ext uri="{FF2B5EF4-FFF2-40B4-BE49-F238E27FC236}">
                  <a16:creationId xmlns:a16="http://schemas.microsoft.com/office/drawing/2014/main" id="{25CC476D-12EC-2734-5561-81D18BDD0AB5}"/>
                </a:ext>
              </a:extLst>
            </p:cNvPr>
            <p:cNvSpPr txBox="1">
              <a:spLocks/>
            </p:cNvSpPr>
            <p:nvPr/>
          </p:nvSpPr>
          <p:spPr>
            <a:xfrm>
              <a:off x="3070329" y="3725427"/>
              <a:ext cx="3314754" cy="822068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100000"/>
                </a:lnSpc>
                <a:spcBef>
                  <a:spcPts val="1500"/>
                </a:spcBef>
                <a:buFont typeface="Wingdings" panose="05000000000000000000" pitchFamily="2" charset="2"/>
                <a:buChar char="§"/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Font typeface="Wingdings" panose="05000000000000000000" pitchFamily="2" charset="2"/>
                <a:buChar char="§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Font typeface="Wingdings" panose="05000000000000000000" pitchFamily="2" charset="2"/>
                <a:buChar char="§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Wingdings" panose="05000000000000000000" pitchFamily="2" charset="2"/>
                <a:buChar char="§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Wingdings" panose="05000000000000000000" pitchFamily="2" charset="2"/>
                <a:buChar char="§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Wingdings" panose="05000000000000000000" pitchFamily="2" charset="2"/>
                <a:buChar char="§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Wingdings" panose="05000000000000000000" pitchFamily="2" charset="2"/>
                <a:buChar char="§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Wingdings" panose="05000000000000000000" pitchFamily="2" charset="2"/>
                <a:buChar char="§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Wingdings" panose="05000000000000000000" pitchFamily="2" charset="2"/>
                <a:buChar char="§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Wingdings" panose="05000000000000000000" pitchFamily="2" charset="2"/>
                <a:buNone/>
              </a:pPr>
              <a:r>
                <a:rPr lang="es-MX" sz="3600" b="1" dirty="0">
                  <a:solidFill>
                    <a:srgbClr val="FF0000"/>
                  </a:solidFill>
                </a:rPr>
                <a:t>Expresiones:</a:t>
              </a:r>
              <a:endParaRPr lang="es-MX" sz="3600" baseline="30000" dirty="0">
                <a:solidFill>
                  <a:schemeClr val="tx2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CuadroTexto 1">
                  <a:extLst>
                    <a:ext uri="{FF2B5EF4-FFF2-40B4-BE49-F238E27FC236}">
                      <a16:creationId xmlns:a16="http://schemas.microsoft.com/office/drawing/2014/main" id="{A9B823B5-D65B-6805-30DA-981B51B38AA1}"/>
                    </a:ext>
                  </a:extLst>
                </p:cNvPr>
                <p:cNvSpPr txBox="1"/>
                <p:nvPr/>
              </p:nvSpPr>
              <p:spPr>
                <a:xfrm>
                  <a:off x="3338394" y="4437226"/>
                  <a:ext cx="1947776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MX" sz="36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es-MX" sz="36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s-MX" sz="36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s-MX" sz="36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MX" sz="36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oMath>
                    </m:oMathPara>
                  </a14:m>
                  <a:endParaRPr lang="es-MX" sz="3600" dirty="0">
                    <a:solidFill>
                      <a:schemeClr val="tx2"/>
                    </a:solidFill>
                  </a:endParaRPr>
                </a:p>
              </p:txBody>
            </p:sp>
          </mc:Choice>
          <mc:Fallback xmlns="">
            <p:sp>
              <p:nvSpPr>
                <p:cNvPr id="2" name="CuadroTexto 1">
                  <a:extLst>
                    <a:ext uri="{FF2B5EF4-FFF2-40B4-BE49-F238E27FC236}">
                      <a16:creationId xmlns:a16="http://schemas.microsoft.com/office/drawing/2014/main" id="{A9B823B5-D65B-6805-30DA-981B51B38AA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8394" y="4437226"/>
                  <a:ext cx="1947776" cy="553998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MX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uadroTexto 17">
                <a:extLst>
                  <a:ext uri="{FF2B5EF4-FFF2-40B4-BE49-F238E27FC236}">
                    <a16:creationId xmlns:a16="http://schemas.microsoft.com/office/drawing/2014/main" id="{302177EB-69EF-47A1-1C5C-4FEA4E6E0E99}"/>
                  </a:ext>
                </a:extLst>
              </p:cNvPr>
              <p:cNvSpPr txBox="1"/>
              <p:nvPr/>
            </p:nvSpPr>
            <p:spPr>
              <a:xfrm>
                <a:off x="5790054" y="6002747"/>
                <a:ext cx="4665832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sz="3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s-MX" sz="3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=2786074 </m:t>
                      </m:r>
                      <m:r>
                        <m:rPr>
                          <m:nor/>
                        </m:rPr>
                        <a:rPr lang="es-MX" sz="3600" b="0" i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di</m:t>
                      </m:r>
                    </m:oMath>
                  </m:oMathPara>
                </a14:m>
                <a:endParaRPr lang="es-MX" sz="36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8" name="CuadroTexto 17">
                <a:extLst>
                  <a:ext uri="{FF2B5EF4-FFF2-40B4-BE49-F238E27FC236}">
                    <a16:creationId xmlns:a16="http://schemas.microsoft.com/office/drawing/2014/main" id="{302177EB-69EF-47A1-1C5C-4FEA4E6E0E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0054" y="6002747"/>
                <a:ext cx="4665832" cy="55399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62708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  <p:bldP spid="9" grpId="0"/>
      <p:bldP spid="18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1280160" y="466343"/>
            <a:ext cx="9628632" cy="1362113"/>
          </a:xfrm>
        </p:spPr>
        <p:txBody>
          <a:bodyPr rtlCol="0" anchor="ctr">
            <a:normAutofit/>
          </a:bodyPr>
          <a:lstStyle/>
          <a:p>
            <a:pPr rtl="0"/>
            <a:r>
              <a:rPr lang="es-MX" sz="4800" dirty="0">
                <a:solidFill>
                  <a:schemeClr val="bg2"/>
                </a:solidFill>
              </a:rPr>
              <a:t>Regresamos al Ejercicio 2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50BD509-9E7A-E8A9-1270-8E2F8E292CFF}"/>
              </a:ext>
            </a:extLst>
          </p:cNvPr>
          <p:cNvSpPr txBox="1">
            <a:spLocks/>
          </p:cNvSpPr>
          <p:nvPr/>
        </p:nvSpPr>
        <p:spPr>
          <a:xfrm>
            <a:off x="237480" y="1944677"/>
            <a:ext cx="3314754" cy="22746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s-MX" sz="3600" b="1" dirty="0">
                <a:solidFill>
                  <a:srgbClr val="FF0000"/>
                </a:solidFill>
              </a:rPr>
              <a:t>Datos: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s-MX" sz="3600" dirty="0">
                <a:solidFill>
                  <a:schemeClr val="tx2"/>
                </a:solidFill>
              </a:rPr>
              <a:t>m = 284 g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s-MX" sz="3600" dirty="0">
                <a:solidFill>
                  <a:schemeClr val="tx2"/>
                </a:solidFill>
              </a:rPr>
              <a:t>V = 27 cm</a:t>
            </a:r>
            <a:r>
              <a:rPr lang="es-MX" sz="3600" baseline="30000" dirty="0">
                <a:solidFill>
                  <a:schemeClr val="tx2"/>
                </a:solidFill>
              </a:rPr>
              <a:t>3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s-MX" sz="3600" dirty="0">
                <a:solidFill>
                  <a:schemeClr val="tx2"/>
                </a:solidFill>
              </a:rPr>
              <a:t>g </a:t>
            </a:r>
            <a:r>
              <a:rPr lang="es-MX" sz="3600">
                <a:solidFill>
                  <a:schemeClr val="tx2"/>
                </a:solidFill>
              </a:rPr>
              <a:t>= 981 cm</a:t>
            </a:r>
            <a:r>
              <a:rPr lang="es-MX" sz="3600" dirty="0">
                <a:solidFill>
                  <a:schemeClr val="tx2"/>
                </a:solidFill>
              </a:rPr>
              <a:t>/s</a:t>
            </a:r>
            <a:r>
              <a:rPr lang="es-MX" sz="3600" baseline="30000" dirty="0">
                <a:solidFill>
                  <a:schemeClr val="tx2"/>
                </a:solidFill>
              </a:rPr>
              <a:t>2</a:t>
            </a:r>
          </a:p>
        </p:txBody>
      </p:sp>
      <p:grpSp>
        <p:nvGrpSpPr>
          <p:cNvPr id="19" name="Grupo 18">
            <a:extLst>
              <a:ext uri="{FF2B5EF4-FFF2-40B4-BE49-F238E27FC236}">
                <a16:creationId xmlns:a16="http://schemas.microsoft.com/office/drawing/2014/main" id="{05EDEAAD-625E-4DA2-63BF-4C351E6BBFE0}"/>
              </a:ext>
            </a:extLst>
          </p:cNvPr>
          <p:cNvGrpSpPr/>
          <p:nvPr/>
        </p:nvGrpSpPr>
        <p:grpSpPr>
          <a:xfrm>
            <a:off x="6362541" y="2111407"/>
            <a:ext cx="3314754" cy="1707045"/>
            <a:chOff x="6362541" y="2111407"/>
            <a:chExt cx="3314754" cy="1707045"/>
          </a:xfrm>
        </p:grpSpPr>
        <p:sp>
          <p:nvSpPr>
            <p:cNvPr id="6" name="Marcador de contenido 2">
              <a:extLst>
                <a:ext uri="{FF2B5EF4-FFF2-40B4-BE49-F238E27FC236}">
                  <a16:creationId xmlns:a16="http://schemas.microsoft.com/office/drawing/2014/main" id="{A3FC80D1-B68A-DF71-2501-6FDCAEAEE6EF}"/>
                </a:ext>
              </a:extLst>
            </p:cNvPr>
            <p:cNvSpPr txBox="1">
              <a:spLocks/>
            </p:cNvSpPr>
            <p:nvPr/>
          </p:nvSpPr>
          <p:spPr>
            <a:xfrm>
              <a:off x="6362541" y="2111407"/>
              <a:ext cx="3314754" cy="822068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100000"/>
                </a:lnSpc>
                <a:spcBef>
                  <a:spcPts val="1500"/>
                </a:spcBef>
                <a:buFont typeface="Wingdings" panose="05000000000000000000" pitchFamily="2" charset="2"/>
                <a:buChar char="§"/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Font typeface="Wingdings" panose="05000000000000000000" pitchFamily="2" charset="2"/>
                <a:buChar char="§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Font typeface="Wingdings" panose="05000000000000000000" pitchFamily="2" charset="2"/>
                <a:buChar char="§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Wingdings" panose="05000000000000000000" pitchFamily="2" charset="2"/>
                <a:buChar char="§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Wingdings" panose="05000000000000000000" pitchFamily="2" charset="2"/>
                <a:buChar char="§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Wingdings" panose="05000000000000000000" pitchFamily="2" charset="2"/>
                <a:buChar char="§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Wingdings" panose="05000000000000000000" pitchFamily="2" charset="2"/>
                <a:buChar char="§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Wingdings" panose="05000000000000000000" pitchFamily="2" charset="2"/>
                <a:buChar char="§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Wingdings" panose="05000000000000000000" pitchFamily="2" charset="2"/>
                <a:buChar char="§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Wingdings" panose="05000000000000000000" pitchFamily="2" charset="2"/>
                <a:buNone/>
              </a:pPr>
              <a:r>
                <a:rPr lang="es-MX" sz="3600" b="1" dirty="0">
                  <a:solidFill>
                    <a:srgbClr val="FF0000"/>
                  </a:solidFill>
                </a:rPr>
                <a:t>Sustitución 2:</a:t>
              </a:r>
              <a:endParaRPr lang="es-MX" sz="3600" baseline="30000" dirty="0">
                <a:solidFill>
                  <a:schemeClr val="tx2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CuadroTexto 6">
                  <a:extLst>
                    <a:ext uri="{FF2B5EF4-FFF2-40B4-BE49-F238E27FC236}">
                      <a16:creationId xmlns:a16="http://schemas.microsoft.com/office/drawing/2014/main" id="{1B3D9FC9-525F-BCDC-3CA0-FF7680B6FD6F}"/>
                    </a:ext>
                  </a:extLst>
                </p:cNvPr>
                <p:cNvSpPr txBox="1"/>
                <p:nvPr/>
              </p:nvSpPr>
              <p:spPr>
                <a:xfrm>
                  <a:off x="6362541" y="2732514"/>
                  <a:ext cx="3129190" cy="108593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MX" sz="36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MX" sz="36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s-MX" sz="36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  <m:r>
                          <a:rPr lang="es-MX" sz="36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s-MX" sz="36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s-MX" sz="36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278604 </m:t>
                            </m:r>
                            <m:r>
                              <m:rPr>
                                <m:nor/>
                              </m:rPr>
                              <a:rPr lang="es-MX" sz="3600" b="0" i="0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di</m:t>
                            </m:r>
                          </m:num>
                          <m:den>
                            <m:r>
                              <a:rPr lang="es-MX" sz="36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27</m:t>
                            </m:r>
                            <m:sSup>
                              <m:sSupPr>
                                <m:ctrlPr>
                                  <a:rPr lang="es-MX" sz="36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nor/>
                                  </m:rPr>
                                  <a:rPr lang="es-MX" sz="3600" b="0" i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cm</m:t>
                                </m:r>
                              </m:e>
                              <m:sup>
                                <m:r>
                                  <a:rPr lang="es-MX" sz="36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p>
                            </m:sSup>
                          </m:den>
                        </m:f>
                      </m:oMath>
                    </m:oMathPara>
                  </a14:m>
                  <a:endParaRPr lang="es-MX" sz="3600" dirty="0">
                    <a:solidFill>
                      <a:schemeClr val="tx2"/>
                    </a:solidFill>
                  </a:endParaRPr>
                </a:p>
              </p:txBody>
            </p:sp>
          </mc:Choice>
          <mc:Fallback xmlns="">
            <p:sp>
              <p:nvSpPr>
                <p:cNvPr id="7" name="CuadroTexto 6">
                  <a:extLst>
                    <a:ext uri="{FF2B5EF4-FFF2-40B4-BE49-F238E27FC236}">
                      <a16:creationId xmlns:a16="http://schemas.microsoft.com/office/drawing/2014/main" id="{1B3D9FC9-525F-BCDC-3CA0-FF7680B6FD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62541" y="2732514"/>
                  <a:ext cx="3129190" cy="1085938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MX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054A7ABD-155C-5252-4F1B-7A05497B117A}"/>
              </a:ext>
            </a:extLst>
          </p:cNvPr>
          <p:cNvSpPr txBox="1">
            <a:spLocks/>
          </p:cNvSpPr>
          <p:nvPr/>
        </p:nvSpPr>
        <p:spPr>
          <a:xfrm>
            <a:off x="3552234" y="4981267"/>
            <a:ext cx="2742267" cy="8220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s-MX" sz="3600" b="1" dirty="0">
                <a:solidFill>
                  <a:srgbClr val="FF0000"/>
                </a:solidFill>
              </a:rPr>
              <a:t>Resultado 2:</a:t>
            </a:r>
            <a:endParaRPr lang="es-MX" sz="3600" baseline="30000" dirty="0">
              <a:solidFill>
                <a:schemeClr val="tx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FFD88F6F-0884-8489-3163-268D85B81FD5}"/>
                  </a:ext>
                </a:extLst>
              </p:cNvPr>
              <p:cNvSpPr txBox="1"/>
              <p:nvPr/>
            </p:nvSpPr>
            <p:spPr>
              <a:xfrm>
                <a:off x="5896828" y="4704268"/>
                <a:ext cx="4665832" cy="105227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s-MX" sz="3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=10318.66</m:t>
                      </m:r>
                      <m:f>
                        <m:fPr>
                          <m:ctrlP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s-MX" sz="3600" b="0" i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di</m:t>
                          </m:r>
                        </m:num>
                        <m:den>
                          <m: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s-MX" sz="36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es-MX" sz="3600" b="0" i="0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cm</m:t>
                              </m:r>
                            </m:e>
                            <m:sup>
                              <m:r>
                                <a:rPr lang="es-MX" sz="36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s-MX" sz="36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FFD88F6F-0884-8489-3163-268D85B81F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6828" y="4704268"/>
                <a:ext cx="4665832" cy="105227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upo 15">
            <a:extLst>
              <a:ext uri="{FF2B5EF4-FFF2-40B4-BE49-F238E27FC236}">
                <a16:creationId xmlns:a16="http://schemas.microsoft.com/office/drawing/2014/main" id="{61FC2D19-E9AB-1A47-26A6-ED1F4A016D0B}"/>
              </a:ext>
            </a:extLst>
          </p:cNvPr>
          <p:cNvGrpSpPr/>
          <p:nvPr/>
        </p:nvGrpSpPr>
        <p:grpSpPr>
          <a:xfrm>
            <a:off x="2779722" y="1944677"/>
            <a:ext cx="3314754" cy="2470136"/>
            <a:chOff x="3070329" y="3725427"/>
            <a:chExt cx="3314754" cy="247013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CuadroTexto 4">
                  <a:extLst>
                    <a:ext uri="{FF2B5EF4-FFF2-40B4-BE49-F238E27FC236}">
                      <a16:creationId xmlns:a16="http://schemas.microsoft.com/office/drawing/2014/main" id="{85A0B864-D04B-E49F-76BC-49550020E231}"/>
                    </a:ext>
                  </a:extLst>
                </p:cNvPr>
                <p:cNvSpPr txBox="1"/>
                <p:nvPr/>
              </p:nvSpPr>
              <p:spPr>
                <a:xfrm>
                  <a:off x="3470640" y="5158420"/>
                  <a:ext cx="1571456" cy="10371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MX" sz="36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MX" sz="36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s-MX" sz="36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  <m:r>
                          <a:rPr lang="es-MX" sz="36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s-MX" sz="36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s-MX" sz="36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num>
                          <m:den>
                            <m:r>
                              <a:rPr lang="es-MX" sz="36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den>
                        </m:f>
                      </m:oMath>
                    </m:oMathPara>
                  </a14:m>
                  <a:endParaRPr lang="es-MX" sz="3600" dirty="0">
                    <a:solidFill>
                      <a:schemeClr val="tx2"/>
                    </a:solidFill>
                  </a:endParaRPr>
                </a:p>
              </p:txBody>
            </p:sp>
          </mc:Choice>
          <mc:Fallback xmlns="">
            <p:sp>
              <p:nvSpPr>
                <p:cNvPr id="5" name="CuadroTexto 4">
                  <a:extLst>
                    <a:ext uri="{FF2B5EF4-FFF2-40B4-BE49-F238E27FC236}">
                      <a16:creationId xmlns:a16="http://schemas.microsoft.com/office/drawing/2014/main" id="{85A0B864-D04B-E49F-76BC-49550020E23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70640" y="5158420"/>
                  <a:ext cx="1571456" cy="1037143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MX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" name="Marcador de contenido 2">
              <a:extLst>
                <a:ext uri="{FF2B5EF4-FFF2-40B4-BE49-F238E27FC236}">
                  <a16:creationId xmlns:a16="http://schemas.microsoft.com/office/drawing/2014/main" id="{25CC476D-12EC-2734-5561-81D18BDD0AB5}"/>
                </a:ext>
              </a:extLst>
            </p:cNvPr>
            <p:cNvSpPr txBox="1">
              <a:spLocks/>
            </p:cNvSpPr>
            <p:nvPr/>
          </p:nvSpPr>
          <p:spPr>
            <a:xfrm>
              <a:off x="3070329" y="3725427"/>
              <a:ext cx="3314754" cy="822068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100000"/>
                </a:lnSpc>
                <a:spcBef>
                  <a:spcPts val="1500"/>
                </a:spcBef>
                <a:buFont typeface="Wingdings" panose="05000000000000000000" pitchFamily="2" charset="2"/>
                <a:buChar char="§"/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Font typeface="Wingdings" panose="05000000000000000000" pitchFamily="2" charset="2"/>
                <a:buChar char="§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Font typeface="Wingdings" panose="05000000000000000000" pitchFamily="2" charset="2"/>
                <a:buChar char="§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Wingdings" panose="05000000000000000000" pitchFamily="2" charset="2"/>
                <a:buChar char="§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Wingdings" panose="05000000000000000000" pitchFamily="2" charset="2"/>
                <a:buChar char="§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Wingdings" panose="05000000000000000000" pitchFamily="2" charset="2"/>
                <a:buChar char="§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Wingdings" panose="05000000000000000000" pitchFamily="2" charset="2"/>
                <a:buChar char="§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Wingdings" panose="05000000000000000000" pitchFamily="2" charset="2"/>
                <a:buChar char="§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Wingdings" panose="05000000000000000000" pitchFamily="2" charset="2"/>
                <a:buChar char="§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Wingdings" panose="05000000000000000000" pitchFamily="2" charset="2"/>
                <a:buNone/>
              </a:pPr>
              <a:r>
                <a:rPr lang="es-MX" sz="3600" b="1" dirty="0">
                  <a:solidFill>
                    <a:srgbClr val="FF0000"/>
                  </a:solidFill>
                </a:rPr>
                <a:t>Expresiones:</a:t>
              </a:r>
              <a:endParaRPr lang="es-MX" sz="3600" baseline="30000" dirty="0">
                <a:solidFill>
                  <a:schemeClr val="tx2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CuadroTexto 1">
                  <a:extLst>
                    <a:ext uri="{FF2B5EF4-FFF2-40B4-BE49-F238E27FC236}">
                      <a16:creationId xmlns:a16="http://schemas.microsoft.com/office/drawing/2014/main" id="{A9B823B5-D65B-6805-30DA-981B51B38AA1}"/>
                    </a:ext>
                  </a:extLst>
                </p:cNvPr>
                <p:cNvSpPr txBox="1"/>
                <p:nvPr/>
              </p:nvSpPr>
              <p:spPr>
                <a:xfrm>
                  <a:off x="3338394" y="4437226"/>
                  <a:ext cx="1947776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MX" sz="36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es-MX" sz="36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s-MX" sz="36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s-MX" sz="36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MX" sz="36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oMath>
                    </m:oMathPara>
                  </a14:m>
                  <a:endParaRPr lang="es-MX" sz="3600" dirty="0">
                    <a:solidFill>
                      <a:schemeClr val="tx2"/>
                    </a:solidFill>
                  </a:endParaRPr>
                </a:p>
              </p:txBody>
            </p:sp>
          </mc:Choice>
          <mc:Fallback xmlns="">
            <p:sp>
              <p:nvSpPr>
                <p:cNvPr id="2" name="CuadroTexto 1">
                  <a:extLst>
                    <a:ext uri="{FF2B5EF4-FFF2-40B4-BE49-F238E27FC236}">
                      <a16:creationId xmlns:a16="http://schemas.microsoft.com/office/drawing/2014/main" id="{A9B823B5-D65B-6805-30DA-981B51B38AA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8394" y="4437226"/>
                  <a:ext cx="1947776" cy="553998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MX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259920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  <p:bldP spid="9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1280160" y="466343"/>
            <a:ext cx="9628632" cy="1362113"/>
          </a:xfrm>
        </p:spPr>
        <p:txBody>
          <a:bodyPr rtlCol="0" anchor="ctr">
            <a:normAutofit/>
          </a:bodyPr>
          <a:lstStyle/>
          <a:p>
            <a:pPr rtl="0"/>
            <a:r>
              <a:rPr lang="es-MX" sz="4800" dirty="0">
                <a:solidFill>
                  <a:schemeClr val="bg2"/>
                </a:solidFill>
              </a:rPr>
              <a:t>Presión</a:t>
            </a:r>
          </a:p>
        </p:txBody>
      </p:sp>
      <p:sp>
        <p:nvSpPr>
          <p:cNvPr id="14" name="Marcador de contenido 2"/>
          <p:cNvSpPr>
            <a:spLocks noGrp="1"/>
          </p:cNvSpPr>
          <p:nvPr>
            <p:ph sz="half" idx="2"/>
          </p:nvPr>
        </p:nvSpPr>
        <p:spPr>
          <a:xfrm>
            <a:off x="769258" y="2194559"/>
            <a:ext cx="10493828" cy="4560201"/>
          </a:xfrm>
        </p:spPr>
        <p:txBody>
          <a:bodyPr rtlCol="0">
            <a:noAutofit/>
          </a:bodyPr>
          <a:lstStyle/>
          <a:p>
            <a:pPr marL="0" indent="0">
              <a:buNone/>
            </a:pPr>
            <a:r>
              <a:rPr lang="es-MX" sz="3600" dirty="0">
                <a:solidFill>
                  <a:schemeClr val="tx2"/>
                </a:solidFill>
              </a:rPr>
              <a:t>Es la fuerza aplicada sobre un área determinada. </a:t>
            </a:r>
          </a:p>
          <a:p>
            <a:pPr marL="0" indent="0">
              <a:buNone/>
            </a:pPr>
            <a:r>
              <a:rPr lang="es-MX" sz="3600" dirty="0">
                <a:solidFill>
                  <a:schemeClr val="tx2"/>
                </a:solidFill>
              </a:rPr>
              <a:t>Se define como la fuerza dividida por el área y se mide en unidades de presión, como pascales (</a:t>
            </a:r>
            <a:r>
              <a:rPr lang="es-MX" sz="3600" dirty="0" err="1">
                <a:solidFill>
                  <a:schemeClr val="tx2"/>
                </a:solidFill>
              </a:rPr>
              <a:t>Pa</a:t>
            </a:r>
            <a:r>
              <a:rPr lang="es-MX" sz="3600" dirty="0">
                <a:solidFill>
                  <a:schemeClr val="tx2"/>
                </a:solidFill>
              </a:rPr>
              <a:t>) o libras por pulgada cuadrada (psi).</a:t>
            </a:r>
          </a:p>
        </p:txBody>
      </p:sp>
      <p:pic>
        <p:nvPicPr>
          <p:cNvPr id="3" name="Imagen 2" descr="Un reloj de manecillas&#10;&#10;Descripción generada automáticamente con confianza media">
            <a:extLst>
              <a:ext uri="{FF2B5EF4-FFF2-40B4-BE49-F238E27FC236}">
                <a16:creationId xmlns:a16="http://schemas.microsoft.com/office/drawing/2014/main" id="{E838A41F-9045-77D4-4B4E-E9909D480B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8503" y="4127425"/>
            <a:ext cx="3948181" cy="262733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CuadroTexto 1">
                <a:extLst>
                  <a:ext uri="{FF2B5EF4-FFF2-40B4-BE49-F238E27FC236}">
                    <a16:creationId xmlns:a16="http://schemas.microsoft.com/office/drawing/2014/main" id="{6B2DE621-6ACC-4BAF-42F3-E0DD6124864A}"/>
                  </a:ext>
                </a:extLst>
              </p:cNvPr>
              <p:cNvSpPr txBox="1"/>
              <p:nvPr/>
            </p:nvSpPr>
            <p:spPr>
              <a:xfrm>
                <a:off x="2263514" y="5081328"/>
                <a:ext cx="1303690" cy="1033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sz="3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s-MX" sz="3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num>
                        <m:den>
                          <m: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den>
                      </m:f>
                    </m:oMath>
                  </m:oMathPara>
                </a14:m>
                <a:endParaRPr lang="es-MX" sz="36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2" name="CuadroTexto 1">
                <a:extLst>
                  <a:ext uri="{FF2B5EF4-FFF2-40B4-BE49-F238E27FC236}">
                    <a16:creationId xmlns:a16="http://schemas.microsoft.com/office/drawing/2014/main" id="{6B2DE621-6ACC-4BAF-42F3-E0DD612486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3514" y="5081328"/>
                <a:ext cx="1303690" cy="103355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22866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es-MX" sz="4800" dirty="0"/>
              <a:t>Estado líquido</a:t>
            </a:r>
          </a:p>
        </p:txBody>
      </p:sp>
      <p:sp>
        <p:nvSpPr>
          <p:cNvPr id="14" name="Marcador de contenido 2"/>
          <p:cNvSpPr>
            <a:spLocks noGrp="1"/>
          </p:cNvSpPr>
          <p:nvPr>
            <p:ph idx="1"/>
          </p:nvPr>
        </p:nvSpPr>
        <p:spPr>
          <a:xfrm>
            <a:off x="1280160" y="2096086"/>
            <a:ext cx="9628632" cy="4473526"/>
          </a:xfrm>
        </p:spPr>
        <p:txBody>
          <a:bodyPr rtlCol="0">
            <a:normAutofit/>
          </a:bodyPr>
          <a:lstStyle/>
          <a:p>
            <a:pPr marL="0" indent="0" rtl="0">
              <a:buNone/>
            </a:pPr>
            <a:r>
              <a:rPr lang="es-MX" sz="3600" b="0" i="0" dirty="0">
                <a:solidFill>
                  <a:schemeClr val="tx2"/>
                </a:solidFill>
                <a:effectLst/>
                <a:latin typeface="Söhne"/>
              </a:rPr>
              <a:t>Las partículas están más separadas que en el estado sólido y tienen cierta libertad de movimiento. 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1B266F0C-3EB3-FF62-7864-7BBE1F2639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8984" y="3252337"/>
            <a:ext cx="4859196" cy="3605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850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1280160" y="466343"/>
            <a:ext cx="9628632" cy="1362113"/>
          </a:xfrm>
        </p:spPr>
        <p:txBody>
          <a:bodyPr rtlCol="0" anchor="ctr">
            <a:normAutofit/>
          </a:bodyPr>
          <a:lstStyle/>
          <a:p>
            <a:pPr rtl="0"/>
            <a:r>
              <a:rPr lang="es-MX" sz="4800" dirty="0">
                <a:solidFill>
                  <a:schemeClr val="bg2"/>
                </a:solidFill>
              </a:rPr>
              <a:t>Unidades de presión</a:t>
            </a:r>
          </a:p>
        </p:txBody>
      </p:sp>
      <p:sp>
        <p:nvSpPr>
          <p:cNvPr id="14" name="Marcador de contenido 2"/>
          <p:cNvSpPr>
            <a:spLocks noGrp="1"/>
          </p:cNvSpPr>
          <p:nvPr>
            <p:ph sz="half" idx="2"/>
          </p:nvPr>
        </p:nvSpPr>
        <p:spPr>
          <a:xfrm>
            <a:off x="769258" y="2194559"/>
            <a:ext cx="10493828" cy="2287499"/>
          </a:xfrm>
        </p:spPr>
        <p:txBody>
          <a:bodyPr rtlCol="0">
            <a:noAutofit/>
          </a:bodyPr>
          <a:lstStyle/>
          <a:p>
            <a:pPr marL="0" indent="0">
              <a:buNone/>
            </a:pPr>
            <a:r>
              <a:rPr lang="es-MX" sz="3600" dirty="0">
                <a:solidFill>
                  <a:schemeClr val="tx2"/>
                </a:solidFill>
              </a:rPr>
              <a:t>A continuación, se enlista las unidades de presión más comunes y sus equivalencias entre sistemas de medición:</a:t>
            </a:r>
          </a:p>
        </p:txBody>
      </p:sp>
    </p:spTree>
    <p:extLst>
      <p:ext uri="{BB962C8B-B14F-4D97-AF65-F5344CB8AC3E}">
        <p14:creationId xmlns:p14="http://schemas.microsoft.com/office/powerpoint/2010/main" val="4041063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1280160" y="466343"/>
            <a:ext cx="9628632" cy="1362113"/>
          </a:xfrm>
        </p:spPr>
        <p:txBody>
          <a:bodyPr rtlCol="0" anchor="ctr">
            <a:normAutofit/>
          </a:bodyPr>
          <a:lstStyle/>
          <a:p>
            <a:pPr rtl="0"/>
            <a:r>
              <a:rPr lang="es-MX" sz="4800" dirty="0">
                <a:solidFill>
                  <a:schemeClr val="bg2"/>
                </a:solidFill>
              </a:rPr>
              <a:t>Unidades de presión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a 4">
                <a:extLst>
                  <a:ext uri="{FF2B5EF4-FFF2-40B4-BE49-F238E27FC236}">
                    <a16:creationId xmlns:a16="http://schemas.microsoft.com/office/drawing/2014/main" id="{3805BF96-75A7-82EC-9416-50F2CA5105E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86778854"/>
                  </p:ext>
                </p:extLst>
              </p:nvPr>
            </p:nvGraphicFramePr>
            <p:xfrm>
              <a:off x="699965" y="363060"/>
              <a:ext cx="10789021" cy="6365241"/>
            </p:xfrm>
            <a:graphic>
              <a:graphicData uri="http://schemas.openxmlformats.org/drawingml/2006/table">
                <a:tbl>
                  <a:tblPr firstRow="1" bandRow="1">
                    <a:tableStyleId>{9DCAF9ED-07DC-4A11-8D7F-57B35C25682E}</a:tableStyleId>
                  </a:tblPr>
                  <a:tblGrid>
                    <a:gridCol w="3987483">
                      <a:extLst>
                        <a:ext uri="{9D8B030D-6E8A-4147-A177-3AD203B41FA5}">
                          <a16:colId xmlns:a16="http://schemas.microsoft.com/office/drawing/2014/main" val="1296972196"/>
                        </a:ext>
                      </a:extLst>
                    </a:gridCol>
                    <a:gridCol w="3400769">
                      <a:extLst>
                        <a:ext uri="{9D8B030D-6E8A-4147-A177-3AD203B41FA5}">
                          <a16:colId xmlns:a16="http://schemas.microsoft.com/office/drawing/2014/main" val="3664240851"/>
                        </a:ext>
                      </a:extLst>
                    </a:gridCol>
                    <a:gridCol w="3400769">
                      <a:extLst>
                        <a:ext uri="{9D8B030D-6E8A-4147-A177-3AD203B41FA5}">
                          <a16:colId xmlns:a16="http://schemas.microsoft.com/office/drawing/2014/main" val="3418185020"/>
                        </a:ext>
                      </a:extLst>
                    </a:gridCol>
                  </a:tblGrid>
                  <a:tr h="29997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MX" sz="4000" dirty="0">
                              <a:solidFill>
                                <a:schemeClr val="bg2"/>
                              </a:solidFill>
                            </a:rPr>
                            <a:t>Unidad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MX" sz="4000" dirty="0">
                              <a:solidFill>
                                <a:schemeClr val="bg2"/>
                              </a:solidFill>
                            </a:rPr>
                            <a:t>Definición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MX" sz="4000" dirty="0">
                              <a:solidFill>
                                <a:schemeClr val="bg2"/>
                              </a:solidFill>
                            </a:rPr>
                            <a:t>Equivalencia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425791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s-MX" sz="4000" dirty="0">
                              <a:solidFill>
                                <a:schemeClr val="tx2"/>
                              </a:solidFill>
                            </a:rPr>
                            <a:t>1 Pascal (</a:t>
                          </a:r>
                          <a:r>
                            <a:rPr lang="es-MX" sz="4000" dirty="0" err="1">
                              <a:solidFill>
                                <a:schemeClr val="tx2"/>
                              </a:solidFill>
                            </a:rPr>
                            <a:t>Pa</a:t>
                          </a:r>
                          <a:r>
                            <a:rPr lang="es-MX" sz="4000" dirty="0">
                              <a:solidFill>
                                <a:schemeClr val="tx2"/>
                              </a:solidFill>
                            </a:rPr>
                            <a:t>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MX" sz="40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1 </m:t>
                                </m:r>
                                <m:f>
                                  <m:fPr>
                                    <m:ctrlPr>
                                      <a:rPr lang="es-MX" sz="40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s-MX" sz="40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es-MX" sz="4000" b="0" i="1" smtClean="0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s-MX" sz="4000" b="0" i="1" smtClean="0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e>
                                      <m:sup>
                                        <m:r>
                                          <a:rPr lang="es-MX" sz="4000" b="0" i="1" smtClean="0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</m:oMath>
                            </m:oMathPara>
                          </a14:m>
                          <a:endParaRPr lang="es-MX" sz="400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MX" sz="40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10 </m:t>
                                </m:r>
                                <m:f>
                                  <m:fPr>
                                    <m:ctrlPr>
                                      <a:rPr lang="es-MX" sz="40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nor/>
                                      </m:rPr>
                                      <a:rPr lang="es-MX" sz="4000" b="0" i="0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din</m:t>
                                    </m:r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es-MX" sz="4000" b="0" i="1" smtClean="0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m:rPr>
                                            <m:nor/>
                                          </m:rPr>
                                          <a:rPr lang="es-MX" sz="4000" b="0" i="0" smtClean="0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cm</m:t>
                                        </m:r>
                                      </m:e>
                                      <m:sup>
                                        <m:r>
                                          <a:rPr lang="es-MX" sz="4000" b="0" i="1" smtClean="0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</m:oMath>
                            </m:oMathPara>
                          </a14:m>
                          <a:endParaRPr lang="es-MX" sz="400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988545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s-MX" sz="4000" dirty="0">
                              <a:solidFill>
                                <a:schemeClr val="tx2"/>
                              </a:solidFill>
                            </a:rPr>
                            <a:t>1 psi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MX" sz="40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1 </m:t>
                                </m:r>
                                <m:f>
                                  <m:fPr>
                                    <m:ctrlPr>
                                      <a:rPr lang="es-MX" sz="40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nor/>
                                      </m:rPr>
                                      <a:rPr lang="es-MX" sz="4000" b="0" i="0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lb</m:t>
                                    </m:r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es-MX" sz="4000" b="0" i="1" smtClean="0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m:rPr>
                                            <m:nor/>
                                          </m:rPr>
                                          <a:rPr lang="es-MX" sz="4000" b="0" i="0" smtClean="0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in</m:t>
                                        </m:r>
                                      </m:e>
                                      <m:sup>
                                        <m:r>
                                          <a:rPr lang="es-MX" sz="4000" b="0" i="1" smtClean="0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</m:oMath>
                            </m:oMathPara>
                          </a14:m>
                          <a:endParaRPr lang="es-MX" sz="400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MX" sz="40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6894.74 </m:t>
                                </m:r>
                                <m:f>
                                  <m:fPr>
                                    <m:ctrlPr>
                                      <a:rPr lang="es-MX" sz="40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s-MX" sz="40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es-MX" sz="4000" b="0" i="1" smtClean="0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s-MX" sz="4000" b="0" i="1" smtClean="0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e>
                                      <m:sup>
                                        <m:r>
                                          <a:rPr lang="es-MX" sz="4000" b="0" i="1" smtClean="0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</m:oMath>
                            </m:oMathPara>
                          </a14:m>
                          <a:endParaRPr lang="es-MX" sz="400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1191832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s-MX" sz="4000" dirty="0">
                              <a:solidFill>
                                <a:schemeClr val="tx2"/>
                              </a:solidFill>
                            </a:rPr>
                            <a:t>1 atmósfera (atm)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>
                              <a:solidFill>
                                <a:schemeClr val="tx2"/>
                              </a:solidFill>
                            </a:rPr>
                            <a:t>Presión que ejerce la atmósfera terrestre al nivel del mar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MX" sz="4000" dirty="0">
                              <a:solidFill>
                                <a:schemeClr val="tx2"/>
                              </a:solidFill>
                            </a:rPr>
                            <a:t>101.325 kPa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84340589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s-MX" sz="4000" dirty="0">
                              <a:solidFill>
                                <a:schemeClr val="tx2"/>
                              </a:solidFill>
                            </a:rPr>
                            <a:t>1 bar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>
                              <a:solidFill>
                                <a:schemeClr val="tx2"/>
                              </a:solidFill>
                            </a:rPr>
                            <a:t>Presión que ejerce la atmósfera terrestre a una altitud 111 m a 15</a:t>
                          </a:r>
                          <a:r>
                            <a:rPr lang="es-MX" sz="2800" baseline="30000" dirty="0">
                              <a:solidFill>
                                <a:schemeClr val="tx2"/>
                              </a:solidFill>
                            </a:rPr>
                            <a:t>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s-MX" sz="40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MX" sz="40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s-MX" sz="40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p>
                                </m:sSup>
                                <m:r>
                                  <a:rPr lang="es-MX" sz="40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s-MX" sz="40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oMath>
                            </m:oMathPara>
                          </a14:m>
                          <a:endParaRPr lang="es-MX" sz="400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44186454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a 4">
                <a:extLst>
                  <a:ext uri="{FF2B5EF4-FFF2-40B4-BE49-F238E27FC236}">
                    <a16:creationId xmlns:a16="http://schemas.microsoft.com/office/drawing/2014/main" id="{3805BF96-75A7-82EC-9416-50F2CA5105E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86778854"/>
                  </p:ext>
                </p:extLst>
              </p:nvPr>
            </p:nvGraphicFramePr>
            <p:xfrm>
              <a:off x="699965" y="363060"/>
              <a:ext cx="10789021" cy="6365241"/>
            </p:xfrm>
            <a:graphic>
              <a:graphicData uri="http://schemas.openxmlformats.org/drawingml/2006/table">
                <a:tbl>
                  <a:tblPr firstRow="1" bandRow="1">
                    <a:tableStyleId>{9DCAF9ED-07DC-4A11-8D7F-57B35C25682E}</a:tableStyleId>
                  </a:tblPr>
                  <a:tblGrid>
                    <a:gridCol w="3987483">
                      <a:extLst>
                        <a:ext uri="{9D8B030D-6E8A-4147-A177-3AD203B41FA5}">
                          <a16:colId xmlns:a16="http://schemas.microsoft.com/office/drawing/2014/main" val="1296972196"/>
                        </a:ext>
                      </a:extLst>
                    </a:gridCol>
                    <a:gridCol w="3400769">
                      <a:extLst>
                        <a:ext uri="{9D8B030D-6E8A-4147-A177-3AD203B41FA5}">
                          <a16:colId xmlns:a16="http://schemas.microsoft.com/office/drawing/2014/main" val="3664240851"/>
                        </a:ext>
                      </a:extLst>
                    </a:gridCol>
                    <a:gridCol w="3400769">
                      <a:extLst>
                        <a:ext uri="{9D8B030D-6E8A-4147-A177-3AD203B41FA5}">
                          <a16:colId xmlns:a16="http://schemas.microsoft.com/office/drawing/2014/main" val="3418185020"/>
                        </a:ext>
                      </a:extLst>
                    </a:gridCol>
                  </a:tblGrid>
                  <a:tr h="7010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MX" sz="4000" dirty="0">
                              <a:solidFill>
                                <a:schemeClr val="bg2"/>
                              </a:solidFill>
                            </a:rPr>
                            <a:t>Unidad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MX" sz="4000" dirty="0">
                              <a:solidFill>
                                <a:schemeClr val="bg2"/>
                              </a:solidFill>
                            </a:rPr>
                            <a:t>Definición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MX" sz="4000" dirty="0">
                              <a:solidFill>
                                <a:schemeClr val="bg2"/>
                              </a:solidFill>
                            </a:rPr>
                            <a:t>Equivalencia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4257919"/>
                      </a:ext>
                    </a:extLst>
                  </a:tr>
                  <a:tr h="1249109">
                    <a:tc>
                      <a:txBody>
                        <a:bodyPr/>
                        <a:lstStyle/>
                        <a:p>
                          <a:r>
                            <a:rPr lang="es-MX" sz="4000" dirty="0">
                              <a:solidFill>
                                <a:schemeClr val="tx2"/>
                              </a:solidFill>
                            </a:rPr>
                            <a:t>1 Pascal (</a:t>
                          </a:r>
                          <a:r>
                            <a:rPr lang="es-MX" sz="4000" dirty="0" err="1">
                              <a:solidFill>
                                <a:schemeClr val="tx2"/>
                              </a:solidFill>
                            </a:rPr>
                            <a:t>Pa</a:t>
                          </a:r>
                          <a:r>
                            <a:rPr lang="es-MX" sz="4000" dirty="0">
                              <a:solidFill>
                                <a:schemeClr val="tx2"/>
                              </a:solidFill>
                            </a:rPr>
                            <a:t>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s-MX"/>
                        </a:p>
                      </a:txBody>
                      <a:tcPr>
                        <a:blipFill>
                          <a:blip r:embed="rId3"/>
                          <a:stretch>
                            <a:fillRect l="-117563" t="-64390" r="-100358" b="-3678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MX"/>
                        </a:p>
                      </a:txBody>
                      <a:tcPr>
                        <a:blipFill>
                          <a:blip r:embed="rId3"/>
                          <a:stretch>
                            <a:fillRect l="-217563" t="-64390" r="-358" b="-3678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9885451"/>
                      </a:ext>
                    </a:extLst>
                  </a:tr>
                  <a:tr h="1245172">
                    <a:tc>
                      <a:txBody>
                        <a:bodyPr/>
                        <a:lstStyle/>
                        <a:p>
                          <a:r>
                            <a:rPr lang="es-MX" sz="4000" dirty="0">
                              <a:solidFill>
                                <a:schemeClr val="tx2"/>
                              </a:solidFill>
                            </a:rPr>
                            <a:t>1 psi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s-MX"/>
                        </a:p>
                      </a:txBody>
                      <a:tcPr>
                        <a:blipFill>
                          <a:blip r:embed="rId3"/>
                          <a:stretch>
                            <a:fillRect l="-117563" t="-164390" r="-100358" b="-2678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MX"/>
                        </a:p>
                      </a:txBody>
                      <a:tcPr>
                        <a:blipFill>
                          <a:blip r:embed="rId3"/>
                          <a:stretch>
                            <a:fillRect l="-217563" t="-164390" r="-358" b="-2678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11918327"/>
                      </a:ext>
                    </a:extLst>
                  </a:tr>
                  <a:tr h="1371600">
                    <a:tc>
                      <a:txBody>
                        <a:bodyPr/>
                        <a:lstStyle/>
                        <a:p>
                          <a:r>
                            <a:rPr lang="es-MX" sz="4000" dirty="0">
                              <a:solidFill>
                                <a:schemeClr val="tx2"/>
                              </a:solidFill>
                            </a:rPr>
                            <a:t>1 atmósfera (atm)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>
                              <a:solidFill>
                                <a:schemeClr val="tx2"/>
                              </a:solidFill>
                            </a:rPr>
                            <a:t>Presión que ejerce la atmósfera terrestre al nivel del mar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MX" sz="4000" dirty="0">
                              <a:solidFill>
                                <a:schemeClr val="tx2"/>
                              </a:solidFill>
                            </a:rPr>
                            <a:t>101.325 kPa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843405897"/>
                      </a:ext>
                    </a:extLst>
                  </a:tr>
                  <a:tr h="1798320">
                    <a:tc>
                      <a:txBody>
                        <a:bodyPr/>
                        <a:lstStyle/>
                        <a:p>
                          <a:r>
                            <a:rPr lang="es-MX" sz="4000" dirty="0">
                              <a:solidFill>
                                <a:schemeClr val="tx2"/>
                              </a:solidFill>
                            </a:rPr>
                            <a:t>1 bar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>
                              <a:solidFill>
                                <a:schemeClr val="tx2"/>
                              </a:solidFill>
                            </a:rPr>
                            <a:t>Presión que ejerce la atmósfera terrestre a una altitud 111 m a 15</a:t>
                          </a:r>
                          <a:r>
                            <a:rPr lang="es-MX" sz="2800" baseline="30000" dirty="0">
                              <a:solidFill>
                                <a:schemeClr val="tx2"/>
                              </a:solidFill>
                            </a:rPr>
                            <a:t>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s-MX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17563" t="-260000" r="-358" b="-983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4186454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731137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1280160" y="466343"/>
            <a:ext cx="9628632" cy="1362113"/>
          </a:xfrm>
        </p:spPr>
        <p:txBody>
          <a:bodyPr rtlCol="0" anchor="ctr">
            <a:normAutofit/>
          </a:bodyPr>
          <a:lstStyle/>
          <a:p>
            <a:pPr rtl="0"/>
            <a:r>
              <a:rPr lang="es-MX" sz="4800" dirty="0">
                <a:solidFill>
                  <a:schemeClr val="bg2"/>
                </a:solidFill>
              </a:rPr>
              <a:t>Unidades de presión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a 4">
                <a:extLst>
                  <a:ext uri="{FF2B5EF4-FFF2-40B4-BE49-F238E27FC236}">
                    <a16:creationId xmlns:a16="http://schemas.microsoft.com/office/drawing/2014/main" id="{3805BF96-75A7-82EC-9416-50F2CA5105E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07383959"/>
                  </p:ext>
                </p:extLst>
              </p:nvPr>
            </p:nvGraphicFramePr>
            <p:xfrm>
              <a:off x="699965" y="1442352"/>
              <a:ext cx="10789021" cy="3352800"/>
            </p:xfrm>
            <a:graphic>
              <a:graphicData uri="http://schemas.openxmlformats.org/drawingml/2006/table">
                <a:tbl>
                  <a:tblPr firstRow="1" bandRow="1">
                    <a:tableStyleId>{9DCAF9ED-07DC-4A11-8D7F-57B35C25682E}</a:tableStyleId>
                  </a:tblPr>
                  <a:tblGrid>
                    <a:gridCol w="3987483">
                      <a:extLst>
                        <a:ext uri="{9D8B030D-6E8A-4147-A177-3AD203B41FA5}">
                          <a16:colId xmlns:a16="http://schemas.microsoft.com/office/drawing/2014/main" val="1296972196"/>
                        </a:ext>
                      </a:extLst>
                    </a:gridCol>
                    <a:gridCol w="3400769">
                      <a:extLst>
                        <a:ext uri="{9D8B030D-6E8A-4147-A177-3AD203B41FA5}">
                          <a16:colId xmlns:a16="http://schemas.microsoft.com/office/drawing/2014/main" val="3664240851"/>
                        </a:ext>
                      </a:extLst>
                    </a:gridCol>
                    <a:gridCol w="3400769">
                      <a:extLst>
                        <a:ext uri="{9D8B030D-6E8A-4147-A177-3AD203B41FA5}">
                          <a16:colId xmlns:a16="http://schemas.microsoft.com/office/drawing/2014/main" val="3418185020"/>
                        </a:ext>
                      </a:extLst>
                    </a:gridCol>
                  </a:tblGrid>
                  <a:tr h="29997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MX" sz="4000" dirty="0">
                              <a:solidFill>
                                <a:schemeClr val="bg2"/>
                              </a:solidFill>
                            </a:rPr>
                            <a:t>Unidad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MX" sz="4000" dirty="0">
                              <a:solidFill>
                                <a:schemeClr val="bg2"/>
                              </a:solidFill>
                            </a:rPr>
                            <a:t>Definición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MX" sz="4000" dirty="0">
                              <a:solidFill>
                                <a:schemeClr val="bg2"/>
                              </a:solidFill>
                            </a:rPr>
                            <a:t>Equivalencia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425791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s-MX" sz="4000" dirty="0">
                              <a:solidFill>
                                <a:schemeClr val="tx2"/>
                              </a:solidFill>
                            </a:rPr>
                            <a:t>1 milímetro de mercurio (</a:t>
                          </a:r>
                          <a:r>
                            <a:rPr lang="es-MX" sz="4000" dirty="0" err="1">
                              <a:solidFill>
                                <a:schemeClr val="tx2"/>
                              </a:solidFill>
                            </a:rPr>
                            <a:t>mmHg</a:t>
                          </a:r>
                          <a:r>
                            <a:rPr lang="es-MX" sz="4000" dirty="0">
                              <a:solidFill>
                                <a:schemeClr val="tx2"/>
                              </a:solidFill>
                            </a:rPr>
                            <a:t>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>
                              <a:solidFill>
                                <a:schemeClr val="tx2"/>
                              </a:solidFill>
                            </a:rPr>
                            <a:t>Es la presión que recibe un cuerpo cuando se sumerge en mercurio a un milímetro de profundidad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MX" sz="40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133.32 </m:t>
                                </m:r>
                                <m:r>
                                  <m:rPr>
                                    <m:nor/>
                                  </m:rPr>
                                  <a:rPr lang="es-MX" sz="4000" b="0" i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Pa</m:t>
                                </m:r>
                              </m:oMath>
                            </m:oMathPara>
                          </a14:m>
                          <a:endParaRPr lang="es-MX" sz="400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2988545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a 4">
                <a:extLst>
                  <a:ext uri="{FF2B5EF4-FFF2-40B4-BE49-F238E27FC236}">
                    <a16:creationId xmlns:a16="http://schemas.microsoft.com/office/drawing/2014/main" id="{3805BF96-75A7-82EC-9416-50F2CA5105E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07383959"/>
                  </p:ext>
                </p:extLst>
              </p:nvPr>
            </p:nvGraphicFramePr>
            <p:xfrm>
              <a:off x="699965" y="1442352"/>
              <a:ext cx="10789021" cy="3352800"/>
            </p:xfrm>
            <a:graphic>
              <a:graphicData uri="http://schemas.openxmlformats.org/drawingml/2006/table">
                <a:tbl>
                  <a:tblPr firstRow="1" bandRow="1">
                    <a:tableStyleId>{9DCAF9ED-07DC-4A11-8D7F-57B35C25682E}</a:tableStyleId>
                  </a:tblPr>
                  <a:tblGrid>
                    <a:gridCol w="3987483">
                      <a:extLst>
                        <a:ext uri="{9D8B030D-6E8A-4147-A177-3AD203B41FA5}">
                          <a16:colId xmlns:a16="http://schemas.microsoft.com/office/drawing/2014/main" val="1296972196"/>
                        </a:ext>
                      </a:extLst>
                    </a:gridCol>
                    <a:gridCol w="3400769">
                      <a:extLst>
                        <a:ext uri="{9D8B030D-6E8A-4147-A177-3AD203B41FA5}">
                          <a16:colId xmlns:a16="http://schemas.microsoft.com/office/drawing/2014/main" val="3664240851"/>
                        </a:ext>
                      </a:extLst>
                    </a:gridCol>
                    <a:gridCol w="3400769">
                      <a:extLst>
                        <a:ext uri="{9D8B030D-6E8A-4147-A177-3AD203B41FA5}">
                          <a16:colId xmlns:a16="http://schemas.microsoft.com/office/drawing/2014/main" val="3418185020"/>
                        </a:ext>
                      </a:extLst>
                    </a:gridCol>
                  </a:tblGrid>
                  <a:tr h="7010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MX" sz="4000" dirty="0">
                              <a:solidFill>
                                <a:schemeClr val="bg2"/>
                              </a:solidFill>
                            </a:rPr>
                            <a:t>Unidad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MX" sz="4000" dirty="0">
                              <a:solidFill>
                                <a:schemeClr val="bg2"/>
                              </a:solidFill>
                            </a:rPr>
                            <a:t>Definición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MX" sz="4000" dirty="0">
                              <a:solidFill>
                                <a:schemeClr val="bg2"/>
                              </a:solidFill>
                            </a:rPr>
                            <a:t>Equivalencia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4257919"/>
                      </a:ext>
                    </a:extLst>
                  </a:tr>
                  <a:tr h="2651760">
                    <a:tc>
                      <a:txBody>
                        <a:bodyPr/>
                        <a:lstStyle/>
                        <a:p>
                          <a:r>
                            <a:rPr lang="es-MX" sz="4000" dirty="0">
                              <a:solidFill>
                                <a:schemeClr val="tx2"/>
                              </a:solidFill>
                            </a:rPr>
                            <a:t>1 milímetro de mercurio (</a:t>
                          </a:r>
                          <a:r>
                            <a:rPr lang="es-MX" sz="4000" dirty="0" err="1">
                              <a:solidFill>
                                <a:schemeClr val="tx2"/>
                              </a:solidFill>
                            </a:rPr>
                            <a:t>mmHg</a:t>
                          </a:r>
                          <a:r>
                            <a:rPr lang="es-MX" sz="4000" dirty="0">
                              <a:solidFill>
                                <a:schemeClr val="tx2"/>
                              </a:solidFill>
                            </a:rPr>
                            <a:t>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:r>
                            <a:rPr lang="es-MX" sz="2800" dirty="0">
                              <a:solidFill>
                                <a:schemeClr val="tx2"/>
                              </a:solidFill>
                            </a:rPr>
                            <a:t>Es la presión que recibe un cuerpo cuando se sumerge en mercurio a un milímetro de profundidad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s-MX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17563" t="-30275" r="-358" b="-66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9885451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674415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1280160" y="466343"/>
            <a:ext cx="9628632" cy="1362113"/>
          </a:xfrm>
        </p:spPr>
        <p:txBody>
          <a:bodyPr rtlCol="0" anchor="ctr">
            <a:normAutofit/>
          </a:bodyPr>
          <a:lstStyle/>
          <a:p>
            <a:pPr rtl="0"/>
            <a:r>
              <a:rPr lang="es-MX" sz="4800" dirty="0">
                <a:solidFill>
                  <a:schemeClr val="bg2"/>
                </a:solidFill>
              </a:rPr>
              <a:t>Conversión de unidades de presión</a:t>
            </a:r>
          </a:p>
        </p:txBody>
      </p:sp>
      <p:sp>
        <p:nvSpPr>
          <p:cNvPr id="14" name="Marcador de contenido 2"/>
          <p:cNvSpPr>
            <a:spLocks noGrp="1"/>
          </p:cNvSpPr>
          <p:nvPr>
            <p:ph sz="half" idx="2"/>
          </p:nvPr>
        </p:nvSpPr>
        <p:spPr>
          <a:xfrm>
            <a:off x="769258" y="2194559"/>
            <a:ext cx="10493828" cy="3306831"/>
          </a:xfrm>
        </p:spPr>
        <p:txBody>
          <a:bodyPr rtlCol="0">
            <a:noAutofit/>
          </a:bodyPr>
          <a:lstStyle/>
          <a:p>
            <a:pPr marL="0" indent="0">
              <a:buNone/>
            </a:pPr>
            <a:br>
              <a:rPr lang="es-MX" sz="3600" dirty="0">
                <a:solidFill>
                  <a:schemeClr val="tx2"/>
                </a:solidFill>
              </a:rPr>
            </a:br>
            <a:r>
              <a:rPr lang="es-MX" sz="3600" dirty="0">
                <a:solidFill>
                  <a:schemeClr val="tx2"/>
                </a:solidFill>
              </a:rPr>
              <a:t>De las tablas anteriores tendremos la oportunidad de extender las unidades de presión, mediante la conversión entre unidades de los mismos sistemas y entre el sistema métrico y el inglés.</a:t>
            </a:r>
          </a:p>
        </p:txBody>
      </p:sp>
      <p:pic>
        <p:nvPicPr>
          <p:cNvPr id="2" name="Gráfico 1" descr="Notas adhesivas  con relleno sólido">
            <a:extLst>
              <a:ext uri="{FF2B5EF4-FFF2-40B4-BE49-F238E27FC236}">
                <a16:creationId xmlns:a16="http://schemas.microsoft.com/office/drawing/2014/main" id="{21795F71-80A6-4EA8-1C8A-158FDD7381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38720" y="4736603"/>
            <a:ext cx="1842600" cy="184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745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1280160" y="466343"/>
            <a:ext cx="9628632" cy="1362113"/>
          </a:xfrm>
        </p:spPr>
        <p:txBody>
          <a:bodyPr rtlCol="0" anchor="ctr">
            <a:normAutofit/>
          </a:bodyPr>
          <a:lstStyle/>
          <a:p>
            <a:pPr rtl="0"/>
            <a:r>
              <a:rPr lang="es-MX" sz="4800" dirty="0">
                <a:solidFill>
                  <a:schemeClr val="bg2"/>
                </a:solidFill>
              </a:rPr>
              <a:t>Ejercicio  - Evaluación continua</a:t>
            </a:r>
          </a:p>
        </p:txBody>
      </p:sp>
      <p:sp>
        <p:nvSpPr>
          <p:cNvPr id="14" name="Marcador de contenido 2"/>
          <p:cNvSpPr>
            <a:spLocks noGrp="1"/>
          </p:cNvSpPr>
          <p:nvPr>
            <p:ph sz="half" idx="2"/>
          </p:nvPr>
        </p:nvSpPr>
        <p:spPr>
          <a:xfrm>
            <a:off x="994110" y="1828456"/>
            <a:ext cx="10493828" cy="3306831"/>
          </a:xfrm>
        </p:spPr>
        <p:txBody>
          <a:bodyPr rtlCol="0">
            <a:noAutofit/>
          </a:bodyPr>
          <a:lstStyle/>
          <a:p>
            <a:pPr marL="0" indent="0">
              <a:buNone/>
            </a:pPr>
            <a:br>
              <a:rPr lang="es-MX" sz="3600" dirty="0">
                <a:solidFill>
                  <a:schemeClr val="tx2"/>
                </a:solidFill>
              </a:rPr>
            </a:br>
            <a:r>
              <a:rPr lang="es-MX" sz="3600" dirty="0">
                <a:solidFill>
                  <a:schemeClr val="tx2"/>
                </a:solidFill>
              </a:rPr>
              <a:t>Realiza la conversión de las siguientes unidades de presión, detallando todo el procedimiento:</a:t>
            </a:r>
          </a:p>
          <a:p>
            <a:pPr marL="742950" indent="-742950">
              <a:buAutoNum type="arabicPeriod"/>
            </a:pPr>
            <a:r>
              <a:rPr lang="es-MX" sz="3600" dirty="0">
                <a:solidFill>
                  <a:schemeClr val="tx2"/>
                </a:solidFill>
              </a:rPr>
              <a:t>Factores de conversión.</a:t>
            </a:r>
          </a:p>
          <a:p>
            <a:pPr marL="742950" indent="-742950">
              <a:buAutoNum type="arabicPeriod"/>
            </a:pPr>
            <a:r>
              <a:rPr lang="es-MX" sz="3600" dirty="0">
                <a:solidFill>
                  <a:schemeClr val="tx2"/>
                </a:solidFill>
              </a:rPr>
              <a:t>Operaciones.</a:t>
            </a:r>
          </a:p>
          <a:p>
            <a:pPr marL="742950" indent="-742950">
              <a:buAutoNum type="arabicPeriod"/>
            </a:pPr>
            <a:r>
              <a:rPr lang="es-MX" sz="3600" dirty="0">
                <a:solidFill>
                  <a:schemeClr val="tx2"/>
                </a:solidFill>
              </a:rPr>
              <a:t>Cancelación de unidades.</a:t>
            </a:r>
          </a:p>
          <a:p>
            <a:pPr marL="742950" indent="-742950">
              <a:buAutoNum type="arabicPeriod"/>
            </a:pPr>
            <a:r>
              <a:rPr lang="es-MX" sz="3600" dirty="0">
                <a:solidFill>
                  <a:schemeClr val="tx2"/>
                </a:solidFill>
              </a:rPr>
              <a:t>Resultado.</a:t>
            </a:r>
          </a:p>
        </p:txBody>
      </p:sp>
      <p:pic>
        <p:nvPicPr>
          <p:cNvPr id="2" name="Gráfico 1" descr="Lista de comprobación con relleno sólido">
            <a:extLst>
              <a:ext uri="{FF2B5EF4-FFF2-40B4-BE49-F238E27FC236}">
                <a16:creationId xmlns:a16="http://schemas.microsoft.com/office/drawing/2014/main" id="{51396785-20DB-C15C-B239-D565456DF0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46720" y="3886200"/>
            <a:ext cx="1920240" cy="192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432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1280160" y="466343"/>
            <a:ext cx="9628632" cy="1362113"/>
          </a:xfrm>
        </p:spPr>
        <p:txBody>
          <a:bodyPr rtlCol="0" anchor="ctr">
            <a:normAutofit/>
          </a:bodyPr>
          <a:lstStyle/>
          <a:p>
            <a:pPr rtl="0"/>
            <a:r>
              <a:rPr lang="es-MX" sz="4800" dirty="0">
                <a:solidFill>
                  <a:schemeClr val="bg2"/>
                </a:solidFill>
              </a:rPr>
              <a:t>Unidades de presión</a:t>
            </a:r>
          </a:p>
        </p:txBody>
      </p:sp>
      <p:graphicFrame>
        <p:nvGraphicFramePr>
          <p:cNvPr id="4" name="Tabla 4">
            <a:extLst>
              <a:ext uri="{FF2B5EF4-FFF2-40B4-BE49-F238E27FC236}">
                <a16:creationId xmlns:a16="http://schemas.microsoft.com/office/drawing/2014/main" id="{3805BF96-75A7-82EC-9416-50F2CA5105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2650305"/>
              </p:ext>
            </p:extLst>
          </p:nvPr>
        </p:nvGraphicFramePr>
        <p:xfrm>
          <a:off x="2400350" y="1147399"/>
          <a:ext cx="7388252" cy="4907280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3987483">
                  <a:extLst>
                    <a:ext uri="{9D8B030D-6E8A-4147-A177-3AD203B41FA5}">
                      <a16:colId xmlns:a16="http://schemas.microsoft.com/office/drawing/2014/main" val="1296972196"/>
                    </a:ext>
                  </a:extLst>
                </a:gridCol>
                <a:gridCol w="3400769">
                  <a:extLst>
                    <a:ext uri="{9D8B030D-6E8A-4147-A177-3AD203B41FA5}">
                      <a16:colId xmlns:a16="http://schemas.microsoft.com/office/drawing/2014/main" val="3664240851"/>
                    </a:ext>
                  </a:extLst>
                </a:gridCol>
              </a:tblGrid>
              <a:tr h="299970">
                <a:tc>
                  <a:txBody>
                    <a:bodyPr/>
                    <a:lstStyle/>
                    <a:p>
                      <a:pPr algn="ctr"/>
                      <a:r>
                        <a:rPr lang="es-MX" sz="4000" dirty="0">
                          <a:solidFill>
                            <a:schemeClr val="bg2"/>
                          </a:solidFill>
                        </a:rPr>
                        <a:t>Convertir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4000" dirty="0">
                          <a:solidFill>
                            <a:schemeClr val="bg2"/>
                          </a:solidFill>
                        </a:rPr>
                        <a:t>A unidades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2579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sz="4000" dirty="0">
                          <a:solidFill>
                            <a:schemeClr val="tx2"/>
                          </a:solidFill>
                        </a:rPr>
                        <a:t>1 atm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4000" dirty="0">
                          <a:solidFill>
                            <a:schemeClr val="tx2"/>
                          </a:solidFill>
                        </a:rPr>
                        <a:t>lb/in</a:t>
                      </a:r>
                      <a:r>
                        <a:rPr lang="es-MX" sz="4000" baseline="30000" dirty="0">
                          <a:solidFill>
                            <a:schemeClr val="tx2"/>
                          </a:solidFill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8854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sz="4000" dirty="0">
                          <a:solidFill>
                            <a:schemeClr val="tx2"/>
                          </a:solidFill>
                        </a:rPr>
                        <a:t>1 atm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4000" dirty="0">
                          <a:solidFill>
                            <a:schemeClr val="tx2"/>
                          </a:solidFill>
                        </a:rPr>
                        <a:t>din/cm</a:t>
                      </a:r>
                      <a:r>
                        <a:rPr lang="es-MX" sz="4000" baseline="30000" dirty="0">
                          <a:solidFill>
                            <a:schemeClr val="tx2"/>
                          </a:solidFill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0155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sz="4000" dirty="0">
                          <a:solidFill>
                            <a:schemeClr val="tx2"/>
                          </a:solidFill>
                        </a:rPr>
                        <a:t>1 din/cm</a:t>
                      </a:r>
                      <a:r>
                        <a:rPr lang="es-MX" sz="4000" baseline="30000" dirty="0">
                          <a:solidFill>
                            <a:schemeClr val="tx2"/>
                          </a:solidFill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4000" dirty="0" err="1">
                          <a:solidFill>
                            <a:schemeClr val="tx2"/>
                          </a:solidFill>
                        </a:rPr>
                        <a:t>mmHg</a:t>
                      </a:r>
                      <a:endParaRPr lang="es-MX" sz="40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29277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sz="4000" dirty="0">
                          <a:solidFill>
                            <a:schemeClr val="tx2"/>
                          </a:solidFill>
                        </a:rPr>
                        <a:t>1 lb/in</a:t>
                      </a:r>
                      <a:r>
                        <a:rPr lang="es-MX" sz="4000" baseline="30000" dirty="0">
                          <a:solidFill>
                            <a:schemeClr val="tx2"/>
                          </a:solidFill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4000" dirty="0">
                          <a:solidFill>
                            <a:schemeClr val="tx2"/>
                          </a:solidFill>
                        </a:rPr>
                        <a:t>N/m</a:t>
                      </a:r>
                      <a:r>
                        <a:rPr lang="es-MX" sz="4000" baseline="30000" dirty="0">
                          <a:solidFill>
                            <a:schemeClr val="tx2"/>
                          </a:solidFill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77018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sz="4000" dirty="0">
                          <a:solidFill>
                            <a:schemeClr val="tx2"/>
                          </a:solidFill>
                        </a:rPr>
                        <a:t>1 lb/in</a:t>
                      </a:r>
                      <a:r>
                        <a:rPr lang="es-MX" sz="4000" baseline="30000" dirty="0">
                          <a:solidFill>
                            <a:schemeClr val="tx2"/>
                          </a:solidFill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4000" dirty="0">
                          <a:solidFill>
                            <a:schemeClr val="tx2"/>
                          </a:solidFill>
                        </a:rPr>
                        <a:t>atm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01480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sz="4000" dirty="0">
                          <a:solidFill>
                            <a:schemeClr val="tx2"/>
                          </a:solidFill>
                        </a:rPr>
                        <a:t>1 </a:t>
                      </a:r>
                      <a:r>
                        <a:rPr lang="es-MX" sz="4000" dirty="0" err="1">
                          <a:solidFill>
                            <a:schemeClr val="tx2"/>
                          </a:solidFill>
                        </a:rPr>
                        <a:t>mmHg</a:t>
                      </a:r>
                      <a:endParaRPr lang="es-MX" sz="4000" dirty="0">
                        <a:solidFill>
                          <a:schemeClr val="tx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4000" dirty="0">
                          <a:solidFill>
                            <a:schemeClr val="tx2"/>
                          </a:solidFill>
                        </a:rPr>
                        <a:t>lb/in</a:t>
                      </a:r>
                      <a:r>
                        <a:rPr lang="es-MX" sz="4000" baseline="30000" dirty="0">
                          <a:solidFill>
                            <a:schemeClr val="tx2"/>
                          </a:solidFill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24038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77971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1280160" y="466343"/>
            <a:ext cx="9628632" cy="1362113"/>
          </a:xfrm>
        </p:spPr>
        <p:txBody>
          <a:bodyPr rtlCol="0" anchor="ctr">
            <a:normAutofit/>
          </a:bodyPr>
          <a:lstStyle/>
          <a:p>
            <a:pPr rtl="0"/>
            <a:r>
              <a:rPr lang="es-MX" sz="4800" dirty="0">
                <a:solidFill>
                  <a:schemeClr val="bg2"/>
                </a:solidFill>
              </a:rPr>
              <a:t>Ejercicio  - Evaluación continua</a:t>
            </a:r>
          </a:p>
        </p:txBody>
      </p:sp>
      <p:sp>
        <p:nvSpPr>
          <p:cNvPr id="14" name="Marcador de contenido 2"/>
          <p:cNvSpPr>
            <a:spLocks noGrp="1"/>
          </p:cNvSpPr>
          <p:nvPr>
            <p:ph sz="half" idx="2"/>
          </p:nvPr>
        </p:nvSpPr>
        <p:spPr>
          <a:xfrm>
            <a:off x="1114032" y="2390298"/>
            <a:ext cx="10493828" cy="1600544"/>
          </a:xfrm>
        </p:spPr>
        <p:txBody>
          <a:bodyPr rtlCol="0">
            <a:noAutofit/>
          </a:bodyPr>
          <a:lstStyle/>
          <a:p>
            <a:pPr marL="0" indent="0">
              <a:buNone/>
            </a:pPr>
            <a:r>
              <a:rPr lang="es-MX" sz="3600" dirty="0">
                <a:solidFill>
                  <a:schemeClr val="tx2"/>
                </a:solidFill>
              </a:rPr>
              <a:t>Presentar solo el valor sin las operaciones, no se considerará como ejercicio resuelto.</a:t>
            </a:r>
          </a:p>
        </p:txBody>
      </p:sp>
      <p:pic>
        <p:nvPicPr>
          <p:cNvPr id="5" name="Gráfico 4" descr="Lápiz con relleno sólido">
            <a:extLst>
              <a:ext uri="{FF2B5EF4-FFF2-40B4-BE49-F238E27FC236}">
                <a16:creationId xmlns:a16="http://schemas.microsoft.com/office/drawing/2014/main" id="{1CF1E1EF-4F2D-4532-48C5-FE30204469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85245" y="4226140"/>
            <a:ext cx="871190" cy="871190"/>
          </a:xfrm>
          <a:prstGeom prst="rect">
            <a:avLst/>
          </a:prstGeom>
        </p:spPr>
      </p:pic>
      <p:pic>
        <p:nvPicPr>
          <p:cNvPr id="7" name="Gráfico 6" descr="Narración contorno">
            <a:extLst>
              <a:ext uri="{FF2B5EF4-FFF2-40B4-BE49-F238E27FC236}">
                <a16:creationId xmlns:a16="http://schemas.microsoft.com/office/drawing/2014/main" id="{E37CFAA4-6FC6-9087-4D9F-C1355D0802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00982" y="3990842"/>
            <a:ext cx="1949466" cy="1949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530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1280160" y="466343"/>
            <a:ext cx="9628632" cy="1362113"/>
          </a:xfrm>
        </p:spPr>
        <p:txBody>
          <a:bodyPr rtlCol="0" anchor="ctr">
            <a:normAutofit/>
          </a:bodyPr>
          <a:lstStyle/>
          <a:p>
            <a:pPr rtl="0"/>
            <a:r>
              <a:rPr lang="es-MX" sz="4800" dirty="0">
                <a:solidFill>
                  <a:schemeClr val="bg2"/>
                </a:solidFill>
              </a:rPr>
              <a:t>Presión hidrostática</a:t>
            </a:r>
          </a:p>
        </p:txBody>
      </p:sp>
      <p:sp>
        <p:nvSpPr>
          <p:cNvPr id="14" name="Marcador de contenido 2"/>
          <p:cNvSpPr>
            <a:spLocks noGrp="1"/>
          </p:cNvSpPr>
          <p:nvPr>
            <p:ph sz="half" idx="2"/>
          </p:nvPr>
        </p:nvSpPr>
        <p:spPr>
          <a:xfrm>
            <a:off x="2743201" y="2194560"/>
            <a:ext cx="9130352" cy="1362114"/>
          </a:xfrm>
        </p:spPr>
        <p:txBody>
          <a:bodyPr rtlCol="0">
            <a:noAutofit/>
          </a:bodyPr>
          <a:lstStyle/>
          <a:p>
            <a:pPr marL="0" indent="0">
              <a:buNone/>
            </a:pPr>
            <a:r>
              <a:rPr lang="es-MX" sz="3600" dirty="0">
                <a:solidFill>
                  <a:schemeClr val="tx2"/>
                </a:solidFill>
              </a:rPr>
              <a:t>Es la presión ejercida por un fluido en reposo debido a la acción de su propio peso.</a:t>
            </a:r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3FF36791-852F-CE17-B238-BB729A89AF9C}"/>
              </a:ext>
            </a:extLst>
          </p:cNvPr>
          <p:cNvSpPr txBox="1">
            <a:spLocks/>
          </p:cNvSpPr>
          <p:nvPr/>
        </p:nvSpPr>
        <p:spPr>
          <a:xfrm>
            <a:off x="4913194" y="4275161"/>
            <a:ext cx="7138198" cy="14023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s-MX" sz="3600" dirty="0">
                <a:solidFill>
                  <a:schemeClr val="tx2"/>
                </a:solidFill>
              </a:rPr>
              <a:t>A medida que aumenta la profundidad en un fluido, la presión hidrostática también aumenta.</a:t>
            </a:r>
          </a:p>
        </p:txBody>
      </p:sp>
      <p:pic>
        <p:nvPicPr>
          <p:cNvPr id="6" name="Imagen 5" descr="Imagen que contiene Icono&#10;&#10;Descripción generada automáticamente">
            <a:extLst>
              <a:ext uri="{FF2B5EF4-FFF2-40B4-BE49-F238E27FC236}">
                <a16:creationId xmlns:a16="http://schemas.microsoft.com/office/drawing/2014/main" id="{C48306C7-08A8-E475-046C-687BC8E46A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518" y="2332061"/>
            <a:ext cx="329565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879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  <p:bldP spid="4" grpId="0" build="p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1280160" y="466343"/>
            <a:ext cx="9628632" cy="1362113"/>
          </a:xfrm>
        </p:spPr>
        <p:txBody>
          <a:bodyPr rtlCol="0" anchor="ctr">
            <a:normAutofit/>
          </a:bodyPr>
          <a:lstStyle/>
          <a:p>
            <a:pPr rtl="0"/>
            <a:r>
              <a:rPr lang="es-MX" sz="4800" dirty="0">
                <a:solidFill>
                  <a:schemeClr val="bg2"/>
                </a:solidFill>
              </a:rPr>
              <a:t>Presión hidrostática</a:t>
            </a:r>
          </a:p>
        </p:txBody>
      </p:sp>
      <p:sp>
        <p:nvSpPr>
          <p:cNvPr id="14" name="Marcador de contenido 2"/>
          <p:cNvSpPr>
            <a:spLocks noGrp="1"/>
          </p:cNvSpPr>
          <p:nvPr>
            <p:ph sz="half" idx="2"/>
          </p:nvPr>
        </p:nvSpPr>
        <p:spPr>
          <a:xfrm>
            <a:off x="794479" y="2194560"/>
            <a:ext cx="11079074" cy="1362114"/>
          </a:xfrm>
        </p:spPr>
        <p:txBody>
          <a:bodyPr rtlCol="0">
            <a:noAutofit/>
          </a:bodyPr>
          <a:lstStyle/>
          <a:p>
            <a:pPr marL="0" indent="0">
              <a:buNone/>
            </a:pPr>
            <a:r>
              <a:rPr lang="es-MX" sz="3600" dirty="0">
                <a:solidFill>
                  <a:schemeClr val="tx2"/>
                </a:solidFill>
              </a:rPr>
              <a:t>La presión hidrostática (</a:t>
            </a:r>
            <a:r>
              <a:rPr lang="es-MX" sz="3600" dirty="0" err="1">
                <a:solidFill>
                  <a:schemeClr val="tx2"/>
                </a:solidFill>
              </a:rPr>
              <a:t>P</a:t>
            </a:r>
            <a:r>
              <a:rPr lang="es-MX" sz="3600" baseline="-25000" dirty="0" err="1">
                <a:solidFill>
                  <a:schemeClr val="tx2"/>
                </a:solidFill>
              </a:rPr>
              <a:t>h</a:t>
            </a:r>
            <a:r>
              <a:rPr lang="es-MX" sz="3600" dirty="0">
                <a:solidFill>
                  <a:schemeClr val="tx2"/>
                </a:solidFill>
              </a:rPr>
              <a:t>) se relaciona con el peso específico (P</a:t>
            </a:r>
            <a:r>
              <a:rPr lang="es-MX" sz="3600" baseline="-25000" dirty="0">
                <a:solidFill>
                  <a:schemeClr val="tx2"/>
                </a:solidFill>
              </a:rPr>
              <a:t>e</a:t>
            </a:r>
            <a:r>
              <a:rPr lang="es-MX" sz="3600" dirty="0">
                <a:solidFill>
                  <a:schemeClr val="tx2"/>
                </a:solidFill>
              </a:rPr>
              <a:t>) del líquido y con la altura (h):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9C743260-6FAD-6DC7-2203-EA3EC65B426A}"/>
                  </a:ext>
                </a:extLst>
              </p:cNvPr>
              <p:cNvSpPr txBox="1"/>
              <p:nvPr/>
            </p:nvSpPr>
            <p:spPr>
              <a:xfrm>
                <a:off x="2821899" y="4154986"/>
                <a:ext cx="6093500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MX" sz="400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sz="4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s-MX" sz="4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es-MX" sz="40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MX" sz="4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sz="4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s-MX" sz="4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s-MX" sz="40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MX" sz="40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s-MX" sz="40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9C743260-6FAD-6DC7-2203-EA3EC65B42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1899" y="4154986"/>
                <a:ext cx="6093500" cy="70788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47631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  <p:bldP spid="5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1280160" y="466343"/>
            <a:ext cx="9628632" cy="1362113"/>
          </a:xfrm>
        </p:spPr>
        <p:txBody>
          <a:bodyPr rtlCol="0" anchor="ctr">
            <a:normAutofit/>
          </a:bodyPr>
          <a:lstStyle/>
          <a:p>
            <a:pPr rtl="0"/>
            <a:r>
              <a:rPr lang="es-MX" sz="4800" dirty="0">
                <a:solidFill>
                  <a:schemeClr val="bg2"/>
                </a:solidFill>
              </a:rPr>
              <a:t>Presión hidrostática</a:t>
            </a:r>
          </a:p>
        </p:txBody>
      </p:sp>
      <p:sp>
        <p:nvSpPr>
          <p:cNvPr id="14" name="Marcador de contenido 2"/>
          <p:cNvSpPr>
            <a:spLocks noGrp="1"/>
          </p:cNvSpPr>
          <p:nvPr>
            <p:ph sz="half" idx="2"/>
          </p:nvPr>
        </p:nvSpPr>
        <p:spPr>
          <a:xfrm>
            <a:off x="794479" y="2194560"/>
            <a:ext cx="11079074" cy="1362114"/>
          </a:xfrm>
        </p:spPr>
        <p:txBody>
          <a:bodyPr rtlCol="0">
            <a:noAutofit/>
          </a:bodyPr>
          <a:lstStyle/>
          <a:p>
            <a:pPr marL="0" indent="0">
              <a:buNone/>
            </a:pPr>
            <a:r>
              <a:rPr lang="es-MX" sz="3600" dirty="0">
                <a:solidFill>
                  <a:schemeClr val="tx2"/>
                </a:solidFill>
              </a:rPr>
              <a:t>Recordemos que el peso específico se expresa como:</a:t>
            </a:r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3FF36791-852F-CE17-B238-BB729A89AF9C}"/>
              </a:ext>
            </a:extLst>
          </p:cNvPr>
          <p:cNvSpPr txBox="1">
            <a:spLocks/>
          </p:cNvSpPr>
          <p:nvPr/>
        </p:nvSpPr>
        <p:spPr>
          <a:xfrm>
            <a:off x="794478" y="4245181"/>
            <a:ext cx="10433155" cy="14023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s-MX" sz="3600" dirty="0">
                <a:solidFill>
                  <a:schemeClr val="tx2"/>
                </a:solidFill>
              </a:rPr>
              <a:t>Podemos expresar la presión hidrostática como función de la densidad del líquido: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uadroTexto 1">
                <a:extLst>
                  <a:ext uri="{FF2B5EF4-FFF2-40B4-BE49-F238E27FC236}">
                    <a16:creationId xmlns:a16="http://schemas.microsoft.com/office/drawing/2014/main" id="{3C5E979F-090B-9D49-111C-93507CEE0AA9}"/>
                  </a:ext>
                </a:extLst>
              </p:cNvPr>
              <p:cNvSpPr txBox="1"/>
              <p:nvPr/>
            </p:nvSpPr>
            <p:spPr>
              <a:xfrm>
                <a:off x="2642017" y="3214892"/>
                <a:ext cx="6093500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MX" sz="4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sz="4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s-MX" sz="4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s-MX" sz="40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s-MX" sz="40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s-MX" sz="40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s-MX" sz="40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lang="es-MX" sz="40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2" name="CuadroTexto 1">
                <a:extLst>
                  <a:ext uri="{FF2B5EF4-FFF2-40B4-BE49-F238E27FC236}">
                    <a16:creationId xmlns:a16="http://schemas.microsoft.com/office/drawing/2014/main" id="{3C5E979F-090B-9D49-111C-93507CEE0A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2017" y="3214892"/>
                <a:ext cx="6093500" cy="70788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uadroTexto 2">
                <a:extLst>
                  <a:ext uri="{FF2B5EF4-FFF2-40B4-BE49-F238E27FC236}">
                    <a16:creationId xmlns:a16="http://schemas.microsoft.com/office/drawing/2014/main" id="{BB0DD56D-3588-A64A-634F-D31A93A08952}"/>
                  </a:ext>
                </a:extLst>
              </p:cNvPr>
              <p:cNvSpPr txBox="1"/>
              <p:nvPr/>
            </p:nvSpPr>
            <p:spPr>
              <a:xfrm>
                <a:off x="2642017" y="5615948"/>
                <a:ext cx="6093500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MX" sz="4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sz="4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s-MX" sz="4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es-MX" sz="40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s-MX" sz="40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s-MX" sz="40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s-MX" sz="40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s-MX" sz="40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s-MX" sz="40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lang="es-MX" sz="40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3" name="CuadroTexto 2">
                <a:extLst>
                  <a:ext uri="{FF2B5EF4-FFF2-40B4-BE49-F238E27FC236}">
                    <a16:creationId xmlns:a16="http://schemas.microsoft.com/office/drawing/2014/main" id="{BB0DD56D-3588-A64A-634F-D31A93A089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2017" y="5615948"/>
                <a:ext cx="6093500" cy="7078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95443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8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  <p:bldP spid="4" grpId="0" build="p"/>
      <p:bldP spid="2" grpId="0"/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es-MX" sz="4800" dirty="0"/>
              <a:t>Estado líquido</a:t>
            </a:r>
          </a:p>
        </p:txBody>
      </p:sp>
      <p:sp>
        <p:nvSpPr>
          <p:cNvPr id="14" name="Marcador de contenido 2"/>
          <p:cNvSpPr>
            <a:spLocks noGrp="1"/>
          </p:cNvSpPr>
          <p:nvPr>
            <p:ph idx="1"/>
          </p:nvPr>
        </p:nvSpPr>
        <p:spPr>
          <a:xfrm>
            <a:off x="1162173" y="1918131"/>
            <a:ext cx="9628632" cy="4473526"/>
          </a:xfrm>
        </p:spPr>
        <p:txBody>
          <a:bodyPr rtlCol="0">
            <a:normAutofit/>
          </a:bodyPr>
          <a:lstStyle/>
          <a:p>
            <a:pPr marL="0" indent="0" rtl="0">
              <a:buNone/>
            </a:pPr>
            <a:r>
              <a:rPr lang="es-MX" sz="3600" b="0" i="0" dirty="0">
                <a:solidFill>
                  <a:schemeClr val="tx2"/>
                </a:solidFill>
                <a:effectLst/>
                <a:latin typeface="Söhne"/>
              </a:rPr>
              <a:t>Las partículas pueden deslizarse y fluir unas sobre otras, adoptando la forma del recipiente que las contiene, pero mantienen un volumen constante.</a:t>
            </a:r>
            <a:endParaRPr lang="es-MX" sz="3600" dirty="0">
              <a:solidFill>
                <a:schemeClr val="tx2"/>
              </a:solidFill>
            </a:endParaRPr>
          </a:p>
        </p:txBody>
      </p:sp>
      <p:pic>
        <p:nvPicPr>
          <p:cNvPr id="5" name="Imagen 4" descr="Icono&#10;&#10;Descripción generada automáticamente con confianza baja">
            <a:extLst>
              <a:ext uri="{FF2B5EF4-FFF2-40B4-BE49-F238E27FC236}">
                <a16:creationId xmlns:a16="http://schemas.microsoft.com/office/drawing/2014/main" id="{150067E8-5660-5443-BFE0-8EF0784842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195" y="3906390"/>
            <a:ext cx="2427493" cy="2751713"/>
          </a:xfrm>
          <a:prstGeom prst="rect">
            <a:avLst/>
          </a:prstGeom>
        </p:spPr>
      </p:pic>
      <p:pic>
        <p:nvPicPr>
          <p:cNvPr id="9" name="Imagen 8" descr="Imagen que contiene interior, tabla, botella, computadora&#10;&#10;Descripción generada automáticamente">
            <a:extLst>
              <a:ext uri="{FF2B5EF4-FFF2-40B4-BE49-F238E27FC236}">
                <a16:creationId xmlns:a16="http://schemas.microsoft.com/office/drawing/2014/main" id="{AFC9A918-F56C-22B0-E7D5-905C3D610B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0467" y="3906390"/>
            <a:ext cx="3231955" cy="2782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148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1280160" y="466343"/>
            <a:ext cx="9628632" cy="1362113"/>
          </a:xfrm>
        </p:spPr>
        <p:txBody>
          <a:bodyPr rtlCol="0" anchor="ctr">
            <a:normAutofit/>
          </a:bodyPr>
          <a:lstStyle/>
          <a:p>
            <a:pPr rtl="0"/>
            <a:r>
              <a:rPr lang="es-MX" sz="4800" dirty="0">
                <a:solidFill>
                  <a:schemeClr val="bg2"/>
                </a:solidFill>
              </a:rPr>
              <a:t>Ejemplo de Presión hidrostática</a:t>
            </a:r>
          </a:p>
        </p:txBody>
      </p:sp>
      <p:sp>
        <p:nvSpPr>
          <p:cNvPr id="14" name="Marcador de contenido 2"/>
          <p:cNvSpPr>
            <a:spLocks noGrp="1"/>
          </p:cNvSpPr>
          <p:nvPr>
            <p:ph sz="half" idx="2"/>
          </p:nvPr>
        </p:nvSpPr>
        <p:spPr>
          <a:xfrm>
            <a:off x="794479" y="2194559"/>
            <a:ext cx="11079074" cy="2834985"/>
          </a:xfrm>
        </p:spPr>
        <p:txBody>
          <a:bodyPr rtlCol="0">
            <a:noAutofit/>
          </a:bodyPr>
          <a:lstStyle/>
          <a:p>
            <a:pPr marL="0" indent="0">
              <a:buNone/>
            </a:pPr>
            <a:r>
              <a:rPr lang="es-MX" sz="3600" dirty="0">
                <a:solidFill>
                  <a:schemeClr val="tx2"/>
                </a:solidFill>
              </a:rPr>
              <a:t>Un buzo se encuentra a 10 m de profundidad en el mar.</a:t>
            </a:r>
          </a:p>
          <a:p>
            <a:pPr marL="0" indent="0">
              <a:buNone/>
            </a:pPr>
            <a:endParaRPr lang="es-MX" sz="3600" dirty="0">
              <a:solidFill>
                <a:schemeClr val="tx2"/>
              </a:solidFill>
            </a:endParaRPr>
          </a:p>
          <a:p>
            <a:pPr marL="0" indent="0" algn="ctr">
              <a:buNone/>
            </a:pPr>
            <a:r>
              <a:rPr lang="es-MX" sz="3600" dirty="0">
                <a:solidFill>
                  <a:schemeClr val="tx2"/>
                </a:solidFill>
              </a:rPr>
              <a:t>¿Cuál es la presión?</a:t>
            </a:r>
          </a:p>
        </p:txBody>
      </p:sp>
    </p:spTree>
    <p:extLst>
      <p:ext uri="{BB962C8B-B14F-4D97-AF65-F5344CB8AC3E}">
        <p14:creationId xmlns:p14="http://schemas.microsoft.com/office/powerpoint/2010/main" val="3787602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1280160" y="466343"/>
            <a:ext cx="10277256" cy="1362113"/>
          </a:xfrm>
        </p:spPr>
        <p:txBody>
          <a:bodyPr rtlCol="0" anchor="ctr">
            <a:normAutofit/>
          </a:bodyPr>
          <a:lstStyle/>
          <a:p>
            <a:pPr rtl="0"/>
            <a:r>
              <a:rPr lang="es-MX" sz="4800" dirty="0">
                <a:solidFill>
                  <a:schemeClr val="bg2"/>
                </a:solidFill>
              </a:rPr>
              <a:t>Solución al ejercicio presión hidrostática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50BD509-9E7A-E8A9-1270-8E2F8E292CFF}"/>
              </a:ext>
            </a:extLst>
          </p:cNvPr>
          <p:cNvSpPr txBox="1">
            <a:spLocks/>
          </p:cNvSpPr>
          <p:nvPr/>
        </p:nvSpPr>
        <p:spPr>
          <a:xfrm>
            <a:off x="237480" y="1944677"/>
            <a:ext cx="3314754" cy="22746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s-MX" sz="3600" b="1" dirty="0">
                <a:solidFill>
                  <a:srgbClr val="FF0000"/>
                </a:solidFill>
              </a:rPr>
              <a:t>Datos:</a:t>
            </a:r>
          </a:p>
          <a:p>
            <a:pPr marL="0" indent="0">
              <a:buNone/>
            </a:pPr>
            <a:r>
              <a:rPr lang="es-MX" sz="3600" dirty="0">
                <a:solidFill>
                  <a:schemeClr val="tx2"/>
                </a:solidFill>
                <a:latin typeface="Symbol" panose="05050102010706020507" pitchFamily="18" charset="2"/>
              </a:rPr>
              <a:t>r</a:t>
            </a:r>
            <a:r>
              <a:rPr lang="es-MX" sz="3600" dirty="0">
                <a:solidFill>
                  <a:schemeClr val="tx2"/>
                </a:solidFill>
              </a:rPr>
              <a:t> = 1030 kg/m</a:t>
            </a:r>
            <a:r>
              <a:rPr lang="es-MX" sz="3600" baseline="30000" dirty="0">
                <a:solidFill>
                  <a:schemeClr val="tx2"/>
                </a:solidFill>
              </a:rPr>
              <a:t>3</a:t>
            </a:r>
            <a:endParaRPr lang="es-MX" sz="3600" dirty="0">
              <a:solidFill>
                <a:schemeClr val="tx2"/>
              </a:solidFill>
            </a:endParaRPr>
          </a:p>
          <a:p>
            <a:pPr marL="0" indent="0">
              <a:buFont typeface="Wingdings" panose="05000000000000000000" pitchFamily="2" charset="2"/>
              <a:buNone/>
            </a:pPr>
            <a:r>
              <a:rPr lang="es-MX" sz="3600" dirty="0">
                <a:solidFill>
                  <a:schemeClr val="tx2"/>
                </a:solidFill>
              </a:rPr>
              <a:t>h = 10 m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s-MX" sz="3600" dirty="0">
                <a:solidFill>
                  <a:schemeClr val="tx2"/>
                </a:solidFill>
              </a:rPr>
              <a:t>g = 9.8 m/s</a:t>
            </a:r>
            <a:r>
              <a:rPr lang="es-MX" sz="3600" baseline="30000" dirty="0">
                <a:solidFill>
                  <a:schemeClr val="tx2"/>
                </a:solidFill>
              </a:rPr>
              <a:t>2</a:t>
            </a:r>
          </a:p>
        </p:txBody>
      </p:sp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A3FC80D1-B68A-DF71-2501-6FDCAEAEE6EF}"/>
              </a:ext>
            </a:extLst>
          </p:cNvPr>
          <p:cNvSpPr txBox="1">
            <a:spLocks/>
          </p:cNvSpPr>
          <p:nvPr/>
        </p:nvSpPr>
        <p:spPr>
          <a:xfrm>
            <a:off x="3552234" y="3429000"/>
            <a:ext cx="3314754" cy="8220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s-MX" sz="3600" b="1" dirty="0">
                <a:solidFill>
                  <a:srgbClr val="FF0000"/>
                </a:solidFill>
              </a:rPr>
              <a:t>Sustitución:</a:t>
            </a:r>
            <a:endParaRPr lang="es-MX" sz="3600" baseline="30000" dirty="0">
              <a:solidFill>
                <a:schemeClr val="tx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1B3D9FC9-525F-BCDC-3CA0-FF7680B6FD6F}"/>
                  </a:ext>
                </a:extLst>
              </p:cNvPr>
              <p:cNvSpPr txBox="1"/>
              <p:nvPr/>
            </p:nvSpPr>
            <p:spPr>
              <a:xfrm>
                <a:off x="3552234" y="4010168"/>
                <a:ext cx="6796219" cy="12448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es-MX" sz="3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1030</m:t>
                          </m:r>
                          <m:f>
                            <m:fPr>
                              <m:ctrlPr>
                                <a:rPr lang="es-MX" sz="36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nor/>
                                </m:rPr>
                                <a:rPr lang="es-MX" sz="3600" b="0" i="0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kg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s-MX" sz="3600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s-MX" sz="3600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p>
                                  <m:r>
                                    <a:rPr lang="es-MX" sz="3600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d>
                        <m:dPr>
                          <m:ctrlP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9.81</m:t>
                          </m:r>
                          <m:f>
                            <m:fPr>
                              <m:ctrlPr>
                                <a:rPr lang="es-MX" sz="36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s-MX" sz="36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s-MX" sz="3600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s-MX" sz="3600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s-MX" sz="3600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d>
                        <m:dPr>
                          <m:ctrlP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10 </m:t>
                          </m:r>
                          <m: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</m:oMath>
                  </m:oMathPara>
                </a14:m>
                <a:endParaRPr lang="es-MX" sz="36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1B3D9FC9-525F-BCDC-3CA0-FF7680B6FD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2234" y="4010168"/>
                <a:ext cx="6796219" cy="124482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054A7ABD-155C-5252-4F1B-7A05497B117A}"/>
              </a:ext>
            </a:extLst>
          </p:cNvPr>
          <p:cNvSpPr txBox="1">
            <a:spLocks/>
          </p:cNvSpPr>
          <p:nvPr/>
        </p:nvSpPr>
        <p:spPr>
          <a:xfrm>
            <a:off x="237480" y="5707096"/>
            <a:ext cx="2742267" cy="8220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s-MX" sz="3600" b="1" dirty="0">
                <a:solidFill>
                  <a:srgbClr val="FF0000"/>
                </a:solidFill>
              </a:rPr>
              <a:t>Resultado:</a:t>
            </a:r>
            <a:endParaRPr lang="es-MX" sz="3600" baseline="30000" dirty="0">
              <a:solidFill>
                <a:schemeClr val="tx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FFD88F6F-0884-8489-3163-268D85B81FD5}"/>
                  </a:ext>
                </a:extLst>
              </p:cNvPr>
              <p:cNvSpPr txBox="1"/>
              <p:nvPr/>
            </p:nvSpPr>
            <p:spPr>
              <a:xfrm>
                <a:off x="2617643" y="5603333"/>
                <a:ext cx="6113812" cy="82913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s-MX" sz="36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MX" sz="36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s-MX" sz="36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es-MX" sz="36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=100940 </m:t>
                    </m:r>
                    <m:d>
                      <m:dPr>
                        <m:ctrlPr>
                          <a:rPr lang="es-MX" sz="36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s-MX" sz="36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s-MX" sz="36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𝑘𝑔</m:t>
                            </m:r>
                            <m:r>
                              <a:rPr lang="es-MX" sz="36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s-MX" sz="36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s-MX" sz="36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MX" sz="36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s-MX" sz="36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  <m:d>
                      <m:dPr>
                        <m:ctrlPr>
                          <a:rPr lang="es-MX" sz="36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s-MX" sz="36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s-MX" sz="36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s-MX" sz="36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MX" sz="36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p>
                                <m:r>
                                  <a:rPr lang="es-MX" sz="36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p>
                            </m:sSup>
                          </m:den>
                        </m:f>
                      </m:e>
                    </m:d>
                    <m:r>
                      <a:rPr lang="es-MX" sz="36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s-MX" sz="3600" dirty="0">
                    <a:solidFill>
                      <a:schemeClr val="tx2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FFD88F6F-0884-8489-3163-268D85B81F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7643" y="5603333"/>
                <a:ext cx="6113812" cy="82913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upo 13">
            <a:extLst>
              <a:ext uri="{FF2B5EF4-FFF2-40B4-BE49-F238E27FC236}">
                <a16:creationId xmlns:a16="http://schemas.microsoft.com/office/drawing/2014/main" id="{F7ED6955-9CB5-7152-42E4-9237B19625CE}"/>
              </a:ext>
            </a:extLst>
          </p:cNvPr>
          <p:cNvGrpSpPr/>
          <p:nvPr/>
        </p:nvGrpSpPr>
        <p:grpSpPr>
          <a:xfrm>
            <a:off x="3300011" y="1873082"/>
            <a:ext cx="3314754" cy="1265797"/>
            <a:chOff x="3300011" y="1873082"/>
            <a:chExt cx="3314754" cy="1265797"/>
          </a:xfrm>
        </p:grpSpPr>
        <p:sp>
          <p:nvSpPr>
            <p:cNvPr id="4" name="Marcador de contenido 2">
              <a:extLst>
                <a:ext uri="{FF2B5EF4-FFF2-40B4-BE49-F238E27FC236}">
                  <a16:creationId xmlns:a16="http://schemas.microsoft.com/office/drawing/2014/main" id="{25CC476D-12EC-2734-5561-81D18BDD0AB5}"/>
                </a:ext>
              </a:extLst>
            </p:cNvPr>
            <p:cNvSpPr txBox="1">
              <a:spLocks/>
            </p:cNvSpPr>
            <p:nvPr/>
          </p:nvSpPr>
          <p:spPr>
            <a:xfrm>
              <a:off x="3300011" y="1873082"/>
              <a:ext cx="3314754" cy="822068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100000"/>
                </a:lnSpc>
                <a:spcBef>
                  <a:spcPts val="1500"/>
                </a:spcBef>
                <a:buFont typeface="Wingdings" panose="05000000000000000000" pitchFamily="2" charset="2"/>
                <a:buChar char="§"/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Font typeface="Wingdings" panose="05000000000000000000" pitchFamily="2" charset="2"/>
                <a:buChar char="§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Font typeface="Wingdings" panose="05000000000000000000" pitchFamily="2" charset="2"/>
                <a:buChar char="§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Wingdings" panose="05000000000000000000" pitchFamily="2" charset="2"/>
                <a:buChar char="§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Wingdings" panose="05000000000000000000" pitchFamily="2" charset="2"/>
                <a:buChar char="§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Wingdings" panose="05000000000000000000" pitchFamily="2" charset="2"/>
                <a:buChar char="§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Wingdings" panose="05000000000000000000" pitchFamily="2" charset="2"/>
                <a:buChar char="§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Wingdings" panose="05000000000000000000" pitchFamily="2" charset="2"/>
                <a:buChar char="§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Wingdings" panose="05000000000000000000" pitchFamily="2" charset="2"/>
                <a:buChar char="§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Wingdings" panose="05000000000000000000" pitchFamily="2" charset="2"/>
                <a:buNone/>
              </a:pPr>
              <a:r>
                <a:rPr lang="es-MX" sz="3600" b="1" dirty="0">
                  <a:solidFill>
                    <a:srgbClr val="FF0000"/>
                  </a:solidFill>
                </a:rPr>
                <a:t>Expresión:</a:t>
              </a:r>
              <a:endParaRPr lang="es-MX" sz="3600" baseline="30000" dirty="0">
                <a:solidFill>
                  <a:schemeClr val="tx2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CuadroTexto 1">
                  <a:extLst>
                    <a:ext uri="{FF2B5EF4-FFF2-40B4-BE49-F238E27FC236}">
                      <a16:creationId xmlns:a16="http://schemas.microsoft.com/office/drawing/2014/main" id="{A9B823B5-D65B-6805-30DA-981B51B38AA1}"/>
                    </a:ext>
                  </a:extLst>
                </p:cNvPr>
                <p:cNvSpPr txBox="1"/>
                <p:nvPr/>
              </p:nvSpPr>
              <p:spPr>
                <a:xfrm>
                  <a:off x="3568076" y="2584881"/>
                  <a:ext cx="2304670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MX" sz="36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MX" sz="36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s-MX" sz="36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  <m:r>
                          <a:rPr lang="es-MX" sz="36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= </m:t>
                        </m:r>
                        <m:r>
                          <a:rPr lang="es-MX" sz="36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  <m:r>
                          <a:rPr lang="es-MX" sz="36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s-MX" sz="36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  <m:r>
                          <a:rPr lang="es-MX" sz="36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s-MX" sz="36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oMath>
                    </m:oMathPara>
                  </a14:m>
                  <a:endParaRPr lang="es-MX" sz="3600" dirty="0">
                    <a:solidFill>
                      <a:schemeClr val="tx2"/>
                    </a:solidFill>
                  </a:endParaRPr>
                </a:p>
              </p:txBody>
            </p:sp>
          </mc:Choice>
          <mc:Fallback xmlns="">
            <p:sp>
              <p:nvSpPr>
                <p:cNvPr id="2" name="CuadroTexto 1">
                  <a:extLst>
                    <a:ext uri="{FF2B5EF4-FFF2-40B4-BE49-F238E27FC236}">
                      <a16:creationId xmlns:a16="http://schemas.microsoft.com/office/drawing/2014/main" id="{A9B823B5-D65B-6805-30DA-981B51B38AA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68076" y="2584881"/>
                  <a:ext cx="2304670" cy="553998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MX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uadroTexto 10">
                <a:extLst>
                  <a:ext uri="{FF2B5EF4-FFF2-40B4-BE49-F238E27FC236}">
                    <a16:creationId xmlns:a16="http://schemas.microsoft.com/office/drawing/2014/main" id="{5E0E56AD-B256-57B5-4BBC-5E0D7E5760AE}"/>
                  </a:ext>
                </a:extLst>
              </p:cNvPr>
              <p:cNvSpPr txBox="1"/>
              <p:nvPr/>
            </p:nvSpPr>
            <p:spPr>
              <a:xfrm>
                <a:off x="8401864" y="5603333"/>
                <a:ext cx="2344986" cy="78675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s-MX" sz="36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100940</m:t>
                    </m:r>
                    <m:f>
                      <m:fPr>
                        <m:ctrlPr>
                          <a:rPr lang="es-MX" sz="36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MX" sz="36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num>
                      <m:den>
                        <m:r>
                          <a:rPr lang="es-MX" sz="36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es-MX" sz="36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MX" sz="36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s-MX" sz="36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s-MX" sz="3600" dirty="0">
                    <a:solidFill>
                      <a:schemeClr val="tx2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1" name="CuadroTexto 10">
                <a:extLst>
                  <a:ext uri="{FF2B5EF4-FFF2-40B4-BE49-F238E27FC236}">
                    <a16:creationId xmlns:a16="http://schemas.microsoft.com/office/drawing/2014/main" id="{5E0E56AD-B256-57B5-4BBC-5E0D7E5760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1864" y="5603333"/>
                <a:ext cx="2344986" cy="7867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47884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7" grpId="0"/>
      <p:bldP spid="8" grpId="0"/>
      <p:bldP spid="9" grpId="0"/>
      <p:bldP spid="11" grpId="0"/>
      <p:bldP spid="11" grpId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1280160" y="466343"/>
            <a:ext cx="10277256" cy="1362113"/>
          </a:xfrm>
        </p:spPr>
        <p:txBody>
          <a:bodyPr rtlCol="0" anchor="ctr">
            <a:normAutofit/>
          </a:bodyPr>
          <a:lstStyle/>
          <a:p>
            <a:pPr rtl="0"/>
            <a:r>
              <a:rPr lang="es-MX" sz="4800" dirty="0">
                <a:solidFill>
                  <a:schemeClr val="bg2"/>
                </a:solidFill>
              </a:rPr>
              <a:t>Solución al ejercicio presión hidrostática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50BD509-9E7A-E8A9-1270-8E2F8E292CFF}"/>
              </a:ext>
            </a:extLst>
          </p:cNvPr>
          <p:cNvSpPr txBox="1">
            <a:spLocks/>
          </p:cNvSpPr>
          <p:nvPr/>
        </p:nvSpPr>
        <p:spPr>
          <a:xfrm>
            <a:off x="237480" y="1944677"/>
            <a:ext cx="3314754" cy="22746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s-MX" sz="3600" b="1" dirty="0">
                <a:solidFill>
                  <a:srgbClr val="FF0000"/>
                </a:solidFill>
              </a:rPr>
              <a:t>Datos:</a:t>
            </a:r>
          </a:p>
          <a:p>
            <a:pPr marL="0" indent="0">
              <a:buNone/>
            </a:pPr>
            <a:r>
              <a:rPr lang="es-MX" sz="3600" dirty="0">
                <a:solidFill>
                  <a:schemeClr val="tx2"/>
                </a:solidFill>
                <a:latin typeface="Symbol" panose="05050102010706020507" pitchFamily="18" charset="2"/>
              </a:rPr>
              <a:t>r</a:t>
            </a:r>
            <a:r>
              <a:rPr lang="es-MX" sz="3600" dirty="0">
                <a:solidFill>
                  <a:schemeClr val="tx2"/>
                </a:solidFill>
              </a:rPr>
              <a:t> = 1030 kg/m</a:t>
            </a:r>
            <a:r>
              <a:rPr lang="es-MX" sz="3600" baseline="30000" dirty="0">
                <a:solidFill>
                  <a:schemeClr val="tx2"/>
                </a:solidFill>
              </a:rPr>
              <a:t>3</a:t>
            </a:r>
            <a:endParaRPr lang="es-MX" sz="3600" dirty="0">
              <a:solidFill>
                <a:schemeClr val="tx2"/>
              </a:solidFill>
            </a:endParaRPr>
          </a:p>
          <a:p>
            <a:pPr marL="0" indent="0">
              <a:buFont typeface="Wingdings" panose="05000000000000000000" pitchFamily="2" charset="2"/>
              <a:buNone/>
            </a:pPr>
            <a:r>
              <a:rPr lang="es-MX" sz="3600" dirty="0">
                <a:solidFill>
                  <a:schemeClr val="tx2"/>
                </a:solidFill>
              </a:rPr>
              <a:t>h = 10 m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s-MX" sz="3600" dirty="0">
                <a:solidFill>
                  <a:schemeClr val="tx2"/>
                </a:solidFill>
              </a:rPr>
              <a:t>g = 9.8 m/s</a:t>
            </a:r>
            <a:r>
              <a:rPr lang="es-MX" sz="3600" baseline="30000" dirty="0">
                <a:solidFill>
                  <a:schemeClr val="tx2"/>
                </a:solidFill>
              </a:rPr>
              <a:t>2</a:t>
            </a:r>
          </a:p>
        </p:txBody>
      </p:sp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A3FC80D1-B68A-DF71-2501-6FDCAEAEE6EF}"/>
              </a:ext>
            </a:extLst>
          </p:cNvPr>
          <p:cNvSpPr txBox="1">
            <a:spLocks/>
          </p:cNvSpPr>
          <p:nvPr/>
        </p:nvSpPr>
        <p:spPr>
          <a:xfrm>
            <a:off x="3552234" y="3429000"/>
            <a:ext cx="3314754" cy="8220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s-MX" sz="3600" b="1" dirty="0">
                <a:solidFill>
                  <a:srgbClr val="FF0000"/>
                </a:solidFill>
              </a:rPr>
              <a:t>Sustitución:</a:t>
            </a:r>
            <a:endParaRPr lang="es-MX" sz="3600" baseline="30000" dirty="0">
              <a:solidFill>
                <a:schemeClr val="tx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1B3D9FC9-525F-BCDC-3CA0-FF7680B6FD6F}"/>
                  </a:ext>
                </a:extLst>
              </p:cNvPr>
              <p:cNvSpPr txBox="1"/>
              <p:nvPr/>
            </p:nvSpPr>
            <p:spPr>
              <a:xfrm>
                <a:off x="3552234" y="4010168"/>
                <a:ext cx="6796219" cy="12448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es-MX" sz="3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1030</m:t>
                          </m:r>
                          <m:f>
                            <m:fPr>
                              <m:ctrlPr>
                                <a:rPr lang="es-MX" sz="36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nor/>
                                </m:rPr>
                                <a:rPr lang="es-MX" sz="3600" b="0" i="0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kg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s-MX" sz="3600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s-MX" sz="3600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p>
                                  <m:r>
                                    <a:rPr lang="es-MX" sz="3600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d>
                        <m:dPr>
                          <m:ctrlP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9.81</m:t>
                          </m:r>
                          <m:f>
                            <m:fPr>
                              <m:ctrlPr>
                                <a:rPr lang="es-MX" sz="36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s-MX" sz="36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s-MX" sz="3600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s-MX" sz="3600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s-MX" sz="3600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d>
                        <m:dPr>
                          <m:ctrlP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10 </m:t>
                          </m:r>
                          <m: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</m:oMath>
                  </m:oMathPara>
                </a14:m>
                <a:endParaRPr lang="es-MX" sz="36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1B3D9FC9-525F-BCDC-3CA0-FF7680B6FD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2234" y="4010168"/>
                <a:ext cx="6796219" cy="124482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054A7ABD-155C-5252-4F1B-7A05497B117A}"/>
              </a:ext>
            </a:extLst>
          </p:cNvPr>
          <p:cNvSpPr txBox="1">
            <a:spLocks/>
          </p:cNvSpPr>
          <p:nvPr/>
        </p:nvSpPr>
        <p:spPr>
          <a:xfrm>
            <a:off x="237480" y="5707096"/>
            <a:ext cx="2742267" cy="8220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s-MX" sz="3600" b="1" dirty="0">
                <a:solidFill>
                  <a:srgbClr val="FF0000"/>
                </a:solidFill>
              </a:rPr>
              <a:t>Resultado:</a:t>
            </a:r>
            <a:endParaRPr lang="es-MX" sz="3600" baseline="30000" dirty="0">
              <a:solidFill>
                <a:schemeClr val="tx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FFD88F6F-0884-8489-3163-268D85B81FD5}"/>
                  </a:ext>
                </a:extLst>
              </p:cNvPr>
              <p:cNvSpPr txBox="1"/>
              <p:nvPr/>
            </p:nvSpPr>
            <p:spPr>
              <a:xfrm>
                <a:off x="2617643" y="5603333"/>
                <a:ext cx="6113812" cy="82913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s-MX" sz="36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MX" sz="36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s-MX" sz="36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es-MX" sz="36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=100940 </m:t>
                    </m:r>
                    <m:d>
                      <m:dPr>
                        <m:ctrlPr>
                          <a:rPr lang="es-MX" sz="36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s-MX" sz="36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s-MX" sz="36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𝑘𝑔</m:t>
                            </m:r>
                            <m:r>
                              <a:rPr lang="es-MX" sz="36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s-MX" sz="36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s-MX" sz="36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MX" sz="36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s-MX" sz="36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  <m:d>
                      <m:dPr>
                        <m:ctrlPr>
                          <a:rPr lang="es-MX" sz="36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s-MX" sz="36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s-MX" sz="36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s-MX" sz="36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MX" sz="36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p>
                                <m:r>
                                  <a:rPr lang="es-MX" sz="36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p>
                            </m:sSup>
                          </m:den>
                        </m:f>
                      </m:e>
                    </m:d>
                    <m:r>
                      <a:rPr lang="es-MX" sz="36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s-MX" sz="3600" dirty="0">
                    <a:solidFill>
                      <a:schemeClr val="tx2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FFD88F6F-0884-8489-3163-268D85B81F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7643" y="5603333"/>
                <a:ext cx="6113812" cy="82913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upo 13">
            <a:extLst>
              <a:ext uri="{FF2B5EF4-FFF2-40B4-BE49-F238E27FC236}">
                <a16:creationId xmlns:a16="http://schemas.microsoft.com/office/drawing/2014/main" id="{F7ED6955-9CB5-7152-42E4-9237B19625CE}"/>
              </a:ext>
            </a:extLst>
          </p:cNvPr>
          <p:cNvGrpSpPr/>
          <p:nvPr/>
        </p:nvGrpSpPr>
        <p:grpSpPr>
          <a:xfrm>
            <a:off x="3300011" y="1873082"/>
            <a:ext cx="3314754" cy="1265797"/>
            <a:chOff x="3300011" y="1873082"/>
            <a:chExt cx="3314754" cy="1265797"/>
          </a:xfrm>
        </p:grpSpPr>
        <p:sp>
          <p:nvSpPr>
            <p:cNvPr id="4" name="Marcador de contenido 2">
              <a:extLst>
                <a:ext uri="{FF2B5EF4-FFF2-40B4-BE49-F238E27FC236}">
                  <a16:creationId xmlns:a16="http://schemas.microsoft.com/office/drawing/2014/main" id="{25CC476D-12EC-2734-5561-81D18BDD0AB5}"/>
                </a:ext>
              </a:extLst>
            </p:cNvPr>
            <p:cNvSpPr txBox="1">
              <a:spLocks/>
            </p:cNvSpPr>
            <p:nvPr/>
          </p:nvSpPr>
          <p:spPr>
            <a:xfrm>
              <a:off x="3300011" y="1873082"/>
              <a:ext cx="3314754" cy="822068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100000"/>
                </a:lnSpc>
                <a:spcBef>
                  <a:spcPts val="1500"/>
                </a:spcBef>
                <a:buFont typeface="Wingdings" panose="05000000000000000000" pitchFamily="2" charset="2"/>
                <a:buChar char="§"/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Font typeface="Wingdings" panose="05000000000000000000" pitchFamily="2" charset="2"/>
                <a:buChar char="§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Font typeface="Wingdings" panose="05000000000000000000" pitchFamily="2" charset="2"/>
                <a:buChar char="§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Wingdings" panose="05000000000000000000" pitchFamily="2" charset="2"/>
                <a:buChar char="§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Wingdings" panose="05000000000000000000" pitchFamily="2" charset="2"/>
                <a:buChar char="§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Wingdings" panose="05000000000000000000" pitchFamily="2" charset="2"/>
                <a:buChar char="§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Wingdings" panose="05000000000000000000" pitchFamily="2" charset="2"/>
                <a:buChar char="§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Wingdings" panose="05000000000000000000" pitchFamily="2" charset="2"/>
                <a:buChar char="§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Wingdings" panose="05000000000000000000" pitchFamily="2" charset="2"/>
                <a:buChar char="§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Wingdings" panose="05000000000000000000" pitchFamily="2" charset="2"/>
                <a:buNone/>
              </a:pPr>
              <a:r>
                <a:rPr lang="es-MX" sz="3600" b="1" dirty="0">
                  <a:solidFill>
                    <a:srgbClr val="FF0000"/>
                  </a:solidFill>
                </a:rPr>
                <a:t>Expresión:</a:t>
              </a:r>
              <a:endParaRPr lang="es-MX" sz="3600" baseline="30000" dirty="0">
                <a:solidFill>
                  <a:schemeClr val="tx2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CuadroTexto 1">
                  <a:extLst>
                    <a:ext uri="{FF2B5EF4-FFF2-40B4-BE49-F238E27FC236}">
                      <a16:creationId xmlns:a16="http://schemas.microsoft.com/office/drawing/2014/main" id="{A9B823B5-D65B-6805-30DA-981B51B38AA1}"/>
                    </a:ext>
                  </a:extLst>
                </p:cNvPr>
                <p:cNvSpPr txBox="1"/>
                <p:nvPr/>
              </p:nvSpPr>
              <p:spPr>
                <a:xfrm>
                  <a:off x="3568076" y="2584881"/>
                  <a:ext cx="2304670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MX" sz="36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MX" sz="36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s-MX" sz="36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  <m:r>
                          <a:rPr lang="es-MX" sz="36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= </m:t>
                        </m:r>
                        <m:r>
                          <a:rPr lang="es-MX" sz="36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  <m:r>
                          <a:rPr lang="es-MX" sz="36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s-MX" sz="36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  <m:r>
                          <a:rPr lang="es-MX" sz="36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s-MX" sz="36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oMath>
                    </m:oMathPara>
                  </a14:m>
                  <a:endParaRPr lang="es-MX" sz="3600" dirty="0">
                    <a:solidFill>
                      <a:schemeClr val="tx2"/>
                    </a:solidFill>
                  </a:endParaRPr>
                </a:p>
              </p:txBody>
            </p:sp>
          </mc:Choice>
          <mc:Fallback xmlns="">
            <p:sp>
              <p:nvSpPr>
                <p:cNvPr id="2" name="CuadroTexto 1">
                  <a:extLst>
                    <a:ext uri="{FF2B5EF4-FFF2-40B4-BE49-F238E27FC236}">
                      <a16:creationId xmlns:a16="http://schemas.microsoft.com/office/drawing/2014/main" id="{A9B823B5-D65B-6805-30DA-981B51B38AA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68076" y="2584881"/>
                  <a:ext cx="2304670" cy="553998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MX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uadroTexto 11">
                <a:extLst>
                  <a:ext uri="{FF2B5EF4-FFF2-40B4-BE49-F238E27FC236}">
                    <a16:creationId xmlns:a16="http://schemas.microsoft.com/office/drawing/2014/main" id="{4E973E28-CA0F-B6FB-A3F8-71B28FECE544}"/>
                  </a:ext>
                </a:extLst>
              </p:cNvPr>
              <p:cNvSpPr txBox="1"/>
              <p:nvPr/>
            </p:nvSpPr>
            <p:spPr>
              <a:xfrm>
                <a:off x="8401864" y="5690635"/>
                <a:ext cx="2344986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s-MX" sz="36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100940 </m:t>
                    </m:r>
                    <m:r>
                      <m:rPr>
                        <m:nor/>
                      </m:rPr>
                      <a:rPr lang="es-MX" sz="3600" i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P</m:t>
                    </m:r>
                    <m:r>
                      <m:rPr>
                        <m:nor/>
                      </m:rPr>
                      <a:rPr lang="es-MX" sz="3600" b="0" i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a</m:t>
                    </m:r>
                  </m:oMath>
                </a14:m>
                <a:r>
                  <a:rPr lang="es-MX" sz="3600" dirty="0">
                    <a:solidFill>
                      <a:schemeClr val="tx2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2" name="CuadroTexto 11">
                <a:extLst>
                  <a:ext uri="{FF2B5EF4-FFF2-40B4-BE49-F238E27FC236}">
                    <a16:creationId xmlns:a16="http://schemas.microsoft.com/office/drawing/2014/main" id="{4E973E28-CA0F-B6FB-A3F8-71B28FECE5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1864" y="5690635"/>
                <a:ext cx="2344986" cy="5539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71836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1280160" y="466343"/>
            <a:ext cx="9628632" cy="1362113"/>
          </a:xfrm>
        </p:spPr>
        <p:txBody>
          <a:bodyPr rtlCol="0" anchor="ctr">
            <a:normAutofit/>
          </a:bodyPr>
          <a:lstStyle/>
          <a:p>
            <a:pPr rtl="0"/>
            <a:r>
              <a:rPr lang="es-MX" sz="4800" dirty="0">
                <a:solidFill>
                  <a:schemeClr val="bg2"/>
                </a:solidFill>
              </a:rPr>
              <a:t>Ejercicio de Presión hidrostática</a:t>
            </a:r>
          </a:p>
        </p:txBody>
      </p:sp>
      <p:sp>
        <p:nvSpPr>
          <p:cNvPr id="14" name="Marcador de contenido 2"/>
          <p:cNvSpPr>
            <a:spLocks noGrp="1"/>
          </p:cNvSpPr>
          <p:nvPr>
            <p:ph sz="half" idx="2"/>
          </p:nvPr>
        </p:nvSpPr>
        <p:spPr>
          <a:xfrm>
            <a:off x="389745" y="2194559"/>
            <a:ext cx="6208426" cy="2834985"/>
          </a:xfrm>
        </p:spPr>
        <p:txBody>
          <a:bodyPr rtlCol="0">
            <a:noAutofit/>
          </a:bodyPr>
          <a:lstStyle/>
          <a:p>
            <a:pPr marL="0" indent="0">
              <a:buNone/>
            </a:pPr>
            <a:r>
              <a:rPr lang="es-MX" sz="3600" dirty="0">
                <a:solidFill>
                  <a:schemeClr val="tx2"/>
                </a:solidFill>
              </a:rPr>
              <a:t>Luis le pregunta a Juan cómo puede saber si el agua puede subir hasta su departamento sin necesidad de usar una bomba, ya que su departamento está a 8 metros de altura con respecto a la planta baja.</a:t>
            </a:r>
          </a:p>
        </p:txBody>
      </p:sp>
      <p:pic>
        <p:nvPicPr>
          <p:cNvPr id="3" name="Gráfico 2" descr="Perfil de hombre contorno">
            <a:extLst>
              <a:ext uri="{FF2B5EF4-FFF2-40B4-BE49-F238E27FC236}">
                <a16:creationId xmlns:a16="http://schemas.microsoft.com/office/drawing/2014/main" id="{4741E12E-C984-90B8-555F-D011A1B04F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34293" y="5477257"/>
            <a:ext cx="914400" cy="914400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F0015BC6-A162-18DF-3C4B-7B03C697D2A1}"/>
              </a:ext>
            </a:extLst>
          </p:cNvPr>
          <p:cNvSpPr/>
          <p:nvPr/>
        </p:nvSpPr>
        <p:spPr>
          <a:xfrm>
            <a:off x="8109679" y="2023672"/>
            <a:ext cx="2533337" cy="436798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6CF665E5-29D2-08D5-775E-B00A5C141C27}"/>
              </a:ext>
            </a:extLst>
          </p:cNvPr>
          <p:cNvSpPr/>
          <p:nvPr/>
        </p:nvSpPr>
        <p:spPr>
          <a:xfrm>
            <a:off x="8289561" y="3193007"/>
            <a:ext cx="989350" cy="50966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44535B4A-C9DF-25DB-E897-A910D9347DCC}"/>
              </a:ext>
            </a:extLst>
          </p:cNvPr>
          <p:cNvSpPr/>
          <p:nvPr/>
        </p:nvSpPr>
        <p:spPr>
          <a:xfrm>
            <a:off x="8289561" y="4715841"/>
            <a:ext cx="989350" cy="50966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CEF00FC2-175E-5C48-39A7-9C23CB25FB25}"/>
              </a:ext>
            </a:extLst>
          </p:cNvPr>
          <p:cNvSpPr/>
          <p:nvPr/>
        </p:nvSpPr>
        <p:spPr>
          <a:xfrm>
            <a:off x="8289561" y="3954424"/>
            <a:ext cx="989350" cy="50966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182FAB90-4319-9FC0-129E-AE95A1533D09}"/>
              </a:ext>
            </a:extLst>
          </p:cNvPr>
          <p:cNvSpPr/>
          <p:nvPr/>
        </p:nvSpPr>
        <p:spPr>
          <a:xfrm>
            <a:off x="8335480" y="5477257"/>
            <a:ext cx="989350" cy="50966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C9E4B4E1-98A1-05A6-F35C-B55622547011}"/>
              </a:ext>
            </a:extLst>
          </p:cNvPr>
          <p:cNvSpPr/>
          <p:nvPr/>
        </p:nvSpPr>
        <p:spPr>
          <a:xfrm>
            <a:off x="8289561" y="2431591"/>
            <a:ext cx="989350" cy="50966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5" name="Gráfico 4" descr="Colegial contorno">
            <a:extLst>
              <a:ext uri="{FF2B5EF4-FFF2-40B4-BE49-F238E27FC236}">
                <a16:creationId xmlns:a16="http://schemas.microsoft.com/office/drawing/2014/main" id="{782E25BE-3B45-9C07-F5C0-A17AD4AEA6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458793" y="2047456"/>
            <a:ext cx="914400" cy="914400"/>
          </a:xfrm>
          <a:prstGeom prst="rect">
            <a:avLst/>
          </a:prstGeom>
        </p:spPr>
      </p:pic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A7205135-6363-340F-8A3E-ABA71ED6A8A5}"/>
              </a:ext>
            </a:extLst>
          </p:cNvPr>
          <p:cNvCxnSpPr/>
          <p:nvPr/>
        </p:nvCxnSpPr>
        <p:spPr>
          <a:xfrm>
            <a:off x="5711252" y="6391657"/>
            <a:ext cx="4047345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de flecha 16">
            <a:extLst>
              <a:ext uri="{FF2B5EF4-FFF2-40B4-BE49-F238E27FC236}">
                <a16:creationId xmlns:a16="http://schemas.microsoft.com/office/drawing/2014/main" id="{B809F4AC-2DA5-018A-A6C0-FC2C90316B25}"/>
              </a:ext>
            </a:extLst>
          </p:cNvPr>
          <p:cNvCxnSpPr/>
          <p:nvPr/>
        </p:nvCxnSpPr>
        <p:spPr>
          <a:xfrm>
            <a:off x="7765380" y="2686423"/>
            <a:ext cx="0" cy="3705234"/>
          </a:xfrm>
          <a:prstGeom prst="straightConnector1">
            <a:avLst/>
          </a:prstGeom>
          <a:ln w="28575">
            <a:solidFill>
              <a:schemeClr val="tx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42F1CA65-52ED-CDA0-036E-5A3B302671E0}"/>
              </a:ext>
            </a:extLst>
          </p:cNvPr>
          <p:cNvCxnSpPr/>
          <p:nvPr/>
        </p:nvCxnSpPr>
        <p:spPr>
          <a:xfrm>
            <a:off x="7412635" y="2686423"/>
            <a:ext cx="644578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uadroTexto 19">
            <a:extLst>
              <a:ext uri="{FF2B5EF4-FFF2-40B4-BE49-F238E27FC236}">
                <a16:creationId xmlns:a16="http://schemas.microsoft.com/office/drawing/2014/main" id="{004945FE-7C7C-E901-1B3A-0BF2F312F02E}"/>
              </a:ext>
            </a:extLst>
          </p:cNvPr>
          <p:cNvSpPr txBox="1"/>
          <p:nvPr/>
        </p:nvSpPr>
        <p:spPr>
          <a:xfrm>
            <a:off x="6942469" y="4017019"/>
            <a:ext cx="8146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3200" dirty="0">
                <a:solidFill>
                  <a:schemeClr val="tx2"/>
                </a:solidFill>
              </a:rPr>
              <a:t>8 m</a:t>
            </a:r>
          </a:p>
        </p:txBody>
      </p:sp>
    </p:spTree>
    <p:extLst>
      <p:ext uri="{BB962C8B-B14F-4D97-AF65-F5344CB8AC3E}">
        <p14:creationId xmlns:p14="http://schemas.microsoft.com/office/powerpoint/2010/main" val="421066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1280160" y="466343"/>
            <a:ext cx="9628632" cy="1362113"/>
          </a:xfrm>
        </p:spPr>
        <p:txBody>
          <a:bodyPr rtlCol="0" anchor="ctr">
            <a:normAutofit/>
          </a:bodyPr>
          <a:lstStyle/>
          <a:p>
            <a:pPr rtl="0"/>
            <a:r>
              <a:rPr lang="es-MX" sz="4800" dirty="0">
                <a:solidFill>
                  <a:schemeClr val="bg2"/>
                </a:solidFill>
              </a:rPr>
              <a:t>Ejercicio de Presión hidrostática</a:t>
            </a:r>
          </a:p>
        </p:txBody>
      </p:sp>
      <p:sp>
        <p:nvSpPr>
          <p:cNvPr id="14" name="Marcador de contenido 2"/>
          <p:cNvSpPr>
            <a:spLocks noGrp="1"/>
          </p:cNvSpPr>
          <p:nvPr>
            <p:ph sz="half" idx="2"/>
          </p:nvPr>
        </p:nvSpPr>
        <p:spPr>
          <a:xfrm>
            <a:off x="569627" y="2194560"/>
            <a:ext cx="11392524" cy="1597951"/>
          </a:xfrm>
        </p:spPr>
        <p:txBody>
          <a:bodyPr rtlCol="0">
            <a:noAutofit/>
          </a:bodyPr>
          <a:lstStyle/>
          <a:p>
            <a:pPr marL="0" indent="0">
              <a:buNone/>
            </a:pPr>
            <a:r>
              <a:rPr lang="es-MX" sz="3600" dirty="0">
                <a:solidFill>
                  <a:schemeClr val="tx2"/>
                </a:solidFill>
              </a:rPr>
              <a:t>Juan le pregunta con qué presión llega el agua a la planta baja, Luis le contesta que es de 40 kPa.</a:t>
            </a:r>
          </a:p>
        </p:txBody>
      </p:sp>
      <p:sp>
        <p:nvSpPr>
          <p:cNvPr id="2" name="Marcador de contenido 2">
            <a:extLst>
              <a:ext uri="{FF2B5EF4-FFF2-40B4-BE49-F238E27FC236}">
                <a16:creationId xmlns:a16="http://schemas.microsoft.com/office/drawing/2014/main" id="{21711FBC-84A6-F34F-A1BB-D1D00FEC30AF}"/>
              </a:ext>
            </a:extLst>
          </p:cNvPr>
          <p:cNvSpPr txBox="1">
            <a:spLocks/>
          </p:cNvSpPr>
          <p:nvPr/>
        </p:nvSpPr>
        <p:spPr>
          <a:xfrm>
            <a:off x="569627" y="4158615"/>
            <a:ext cx="11392524" cy="15979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s-MX" sz="3600" dirty="0">
                <a:solidFill>
                  <a:schemeClr val="tx2"/>
                </a:solidFill>
              </a:rPr>
              <a:t>Juan afirma: entonces sí podemos saber si se necesitará una bomba para que suba el agua.</a:t>
            </a:r>
          </a:p>
        </p:txBody>
      </p:sp>
    </p:spTree>
    <p:extLst>
      <p:ext uri="{BB962C8B-B14F-4D97-AF65-F5344CB8AC3E}">
        <p14:creationId xmlns:p14="http://schemas.microsoft.com/office/powerpoint/2010/main" val="770415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  <p:bldP spid="2" grpId="0" build="p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1280160" y="466343"/>
            <a:ext cx="9628632" cy="1362113"/>
          </a:xfrm>
        </p:spPr>
        <p:txBody>
          <a:bodyPr rtlCol="0" anchor="ctr">
            <a:normAutofit/>
          </a:bodyPr>
          <a:lstStyle/>
          <a:p>
            <a:pPr rtl="0"/>
            <a:r>
              <a:rPr lang="es-MX" sz="4800" dirty="0">
                <a:solidFill>
                  <a:schemeClr val="bg2"/>
                </a:solidFill>
              </a:rPr>
              <a:t>Resolviendo el caso del agua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50BD509-9E7A-E8A9-1270-8E2F8E292CFF}"/>
              </a:ext>
            </a:extLst>
          </p:cNvPr>
          <p:cNvSpPr txBox="1">
            <a:spLocks/>
          </p:cNvSpPr>
          <p:nvPr/>
        </p:nvSpPr>
        <p:spPr>
          <a:xfrm>
            <a:off x="237480" y="1944677"/>
            <a:ext cx="3314754" cy="35619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s-MX" sz="3600" b="1" dirty="0">
                <a:solidFill>
                  <a:srgbClr val="FF0000"/>
                </a:solidFill>
              </a:rPr>
              <a:t>Datos:</a:t>
            </a:r>
          </a:p>
          <a:p>
            <a:pPr marL="0" indent="0">
              <a:buNone/>
            </a:pPr>
            <a:r>
              <a:rPr lang="es-MX" sz="3600" dirty="0">
                <a:solidFill>
                  <a:schemeClr val="tx2"/>
                </a:solidFill>
                <a:latin typeface="Symbol" panose="05050102010706020507" pitchFamily="18" charset="2"/>
              </a:rPr>
              <a:t>r</a:t>
            </a:r>
            <a:r>
              <a:rPr lang="es-MX" sz="3600" dirty="0">
                <a:solidFill>
                  <a:schemeClr val="tx2"/>
                </a:solidFill>
              </a:rPr>
              <a:t> = 1000 kg/m</a:t>
            </a:r>
            <a:r>
              <a:rPr lang="es-MX" sz="3600" baseline="30000" dirty="0">
                <a:solidFill>
                  <a:schemeClr val="tx2"/>
                </a:solidFill>
              </a:rPr>
              <a:t>3</a:t>
            </a:r>
            <a:endParaRPr lang="es-MX" sz="3600" dirty="0">
              <a:solidFill>
                <a:schemeClr val="tx2"/>
              </a:solidFill>
            </a:endParaRPr>
          </a:p>
          <a:p>
            <a:pPr marL="0" indent="0">
              <a:buFont typeface="Wingdings" panose="05000000000000000000" pitchFamily="2" charset="2"/>
              <a:buNone/>
            </a:pPr>
            <a:r>
              <a:rPr lang="es-MX" sz="3600" dirty="0">
                <a:solidFill>
                  <a:schemeClr val="tx2"/>
                </a:solidFill>
              </a:rPr>
              <a:t>h = ? M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s-MX" sz="3600" dirty="0">
                <a:solidFill>
                  <a:schemeClr val="tx2"/>
                </a:solidFill>
              </a:rPr>
              <a:t>P = 40 kPa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s-MX" sz="3600" dirty="0">
                <a:solidFill>
                  <a:schemeClr val="tx2"/>
                </a:solidFill>
              </a:rPr>
              <a:t>g = 9.81 m/s</a:t>
            </a:r>
            <a:r>
              <a:rPr lang="es-MX" sz="3600" baseline="30000" dirty="0">
                <a:solidFill>
                  <a:schemeClr val="tx2"/>
                </a:solidFill>
              </a:rPr>
              <a:t>2</a:t>
            </a:r>
          </a:p>
        </p:txBody>
      </p:sp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A3FC80D1-B68A-DF71-2501-6FDCAEAEE6EF}"/>
              </a:ext>
            </a:extLst>
          </p:cNvPr>
          <p:cNvSpPr txBox="1">
            <a:spLocks/>
          </p:cNvSpPr>
          <p:nvPr/>
        </p:nvSpPr>
        <p:spPr>
          <a:xfrm>
            <a:off x="3552234" y="3429000"/>
            <a:ext cx="3314754" cy="8220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s-MX" sz="3600" b="1" dirty="0">
                <a:solidFill>
                  <a:srgbClr val="FF0000"/>
                </a:solidFill>
              </a:rPr>
              <a:t>Sustitución:</a:t>
            </a:r>
            <a:endParaRPr lang="es-MX" sz="3600" baseline="30000" dirty="0">
              <a:solidFill>
                <a:schemeClr val="tx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1B3D9FC9-525F-BCDC-3CA0-FF7680B6FD6F}"/>
                  </a:ext>
                </a:extLst>
              </p:cNvPr>
              <p:cNvSpPr txBox="1"/>
              <p:nvPr/>
            </p:nvSpPr>
            <p:spPr>
              <a:xfrm>
                <a:off x="3552234" y="4010168"/>
                <a:ext cx="5248937" cy="16056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sz="360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s-MX" sz="36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MX" sz="36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40000 </m:t>
                          </m:r>
                          <m:r>
                            <m:rPr>
                              <m:nor/>
                            </m:rPr>
                            <a:rPr lang="es-MX" sz="3600" b="0" i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Pa</m:t>
                          </m:r>
                        </m:num>
                        <m:den>
                          <m:d>
                            <m:dPr>
                              <m:ctrlPr>
                                <a:rPr lang="es-MX" sz="360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MX" sz="36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9.81 </m:t>
                              </m:r>
                              <m:f>
                                <m:fPr>
                                  <m:ctrlPr>
                                    <a:rPr lang="es-MX" sz="3600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s-MX" sz="3600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s-MX" sz="3600" b="0" i="1" smtClean="0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s-MX" sz="3600" b="0" i="1" smtClean="0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s-MX" sz="3600" b="0" i="1" smtClean="0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  <m:d>
                            <m:dPr>
                              <m:ctrlPr>
                                <a:rPr lang="es-MX" sz="360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MX" sz="36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1000 </m:t>
                              </m:r>
                              <m:f>
                                <m:fPr>
                                  <m:ctrlPr>
                                    <a:rPr lang="es-MX" sz="3600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nor/>
                                    </m:rPr>
                                    <a:rPr lang="es-MX" sz="3600" b="0" i="0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kg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s-MX" sz="3600" b="0" i="1" smtClean="0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s-MX" sz="3600" b="0" i="1" smtClean="0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p>
                                      <m:r>
                                        <a:rPr lang="es-MX" sz="3600" b="0" i="1" smtClean="0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den>
                      </m:f>
                    </m:oMath>
                  </m:oMathPara>
                </a14:m>
                <a:endParaRPr lang="es-MX" sz="36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1B3D9FC9-525F-BCDC-3CA0-FF7680B6FD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2234" y="4010168"/>
                <a:ext cx="5248937" cy="160569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25CC476D-12EC-2734-5561-81D18BDD0AB5}"/>
              </a:ext>
            </a:extLst>
          </p:cNvPr>
          <p:cNvSpPr txBox="1">
            <a:spLocks/>
          </p:cNvSpPr>
          <p:nvPr/>
        </p:nvSpPr>
        <p:spPr>
          <a:xfrm>
            <a:off x="3300011" y="1873082"/>
            <a:ext cx="3314754" cy="8220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s-MX" sz="3600" b="1" dirty="0">
                <a:solidFill>
                  <a:srgbClr val="FF0000"/>
                </a:solidFill>
              </a:rPr>
              <a:t>Expresión:</a:t>
            </a:r>
            <a:endParaRPr lang="es-MX" sz="3600" baseline="30000" dirty="0">
              <a:solidFill>
                <a:schemeClr val="tx2"/>
              </a:solidFill>
            </a:endParaRPr>
          </a:p>
        </p:txBody>
      </p:sp>
      <p:grpSp>
        <p:nvGrpSpPr>
          <p:cNvPr id="15" name="Grupo 14">
            <a:extLst>
              <a:ext uri="{FF2B5EF4-FFF2-40B4-BE49-F238E27FC236}">
                <a16:creationId xmlns:a16="http://schemas.microsoft.com/office/drawing/2014/main" id="{3CA0B631-8E24-AB23-FF02-3DF3BE8F6FEA}"/>
              </a:ext>
            </a:extLst>
          </p:cNvPr>
          <p:cNvGrpSpPr/>
          <p:nvPr/>
        </p:nvGrpSpPr>
        <p:grpSpPr>
          <a:xfrm>
            <a:off x="3568076" y="2326927"/>
            <a:ext cx="5268219" cy="1134285"/>
            <a:chOff x="3568076" y="2326927"/>
            <a:chExt cx="5268219" cy="113428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CuadroTexto 1">
                  <a:extLst>
                    <a:ext uri="{FF2B5EF4-FFF2-40B4-BE49-F238E27FC236}">
                      <a16:creationId xmlns:a16="http://schemas.microsoft.com/office/drawing/2014/main" id="{A9B823B5-D65B-6805-30DA-981B51B38AA1}"/>
                    </a:ext>
                  </a:extLst>
                </p:cNvPr>
                <p:cNvSpPr txBox="1"/>
                <p:nvPr/>
              </p:nvSpPr>
              <p:spPr>
                <a:xfrm>
                  <a:off x="3568076" y="2584881"/>
                  <a:ext cx="2127827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MX" sz="36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s-MX" sz="36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= </m:t>
                        </m:r>
                        <m:r>
                          <a:rPr lang="es-MX" sz="36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  <m:r>
                          <a:rPr lang="es-MX" sz="36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s-MX" sz="36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  <m:r>
                          <a:rPr lang="es-MX" sz="36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s-MX" sz="36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oMath>
                    </m:oMathPara>
                  </a14:m>
                  <a:endParaRPr lang="es-MX" sz="3600" dirty="0">
                    <a:solidFill>
                      <a:schemeClr val="tx2"/>
                    </a:solidFill>
                  </a:endParaRPr>
                </a:p>
              </p:txBody>
            </p:sp>
          </mc:Choice>
          <mc:Fallback xmlns="">
            <p:sp>
              <p:nvSpPr>
                <p:cNvPr id="2" name="CuadroTexto 1">
                  <a:extLst>
                    <a:ext uri="{FF2B5EF4-FFF2-40B4-BE49-F238E27FC236}">
                      <a16:creationId xmlns:a16="http://schemas.microsoft.com/office/drawing/2014/main" id="{A9B823B5-D65B-6805-30DA-981B51B38AA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68076" y="2584881"/>
                  <a:ext cx="2127827" cy="553998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MX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" name="Flecha: a la derecha 4">
              <a:extLst>
                <a:ext uri="{FF2B5EF4-FFF2-40B4-BE49-F238E27FC236}">
                  <a16:creationId xmlns:a16="http://schemas.microsoft.com/office/drawing/2014/main" id="{03437BE1-EDD2-E321-4246-B589B02FEEF0}"/>
                </a:ext>
              </a:extLst>
            </p:cNvPr>
            <p:cNvSpPr/>
            <p:nvPr/>
          </p:nvSpPr>
          <p:spPr>
            <a:xfrm>
              <a:off x="6096000" y="2726357"/>
              <a:ext cx="889416" cy="335718"/>
            </a:xfrm>
            <a:prstGeom prst="rightArrow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CuadroTexto 9">
                  <a:extLst>
                    <a:ext uri="{FF2B5EF4-FFF2-40B4-BE49-F238E27FC236}">
                      <a16:creationId xmlns:a16="http://schemas.microsoft.com/office/drawing/2014/main" id="{1835CFEB-F37F-311D-C516-898A46AF74C1}"/>
                    </a:ext>
                  </a:extLst>
                </p:cNvPr>
                <p:cNvSpPr txBox="1"/>
                <p:nvPr/>
              </p:nvSpPr>
              <p:spPr>
                <a:xfrm>
                  <a:off x="7208670" y="2326927"/>
                  <a:ext cx="1627625" cy="113428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MX" sz="36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s-MX" sz="36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s-MX" sz="360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s-MX" sz="36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num>
                          <m:den>
                            <m:r>
                              <a:rPr lang="es-MX" sz="36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  <m:r>
                              <a:rPr lang="es-MX" sz="36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s-MX" sz="36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</m:t>
                            </m:r>
                          </m:den>
                        </m:f>
                      </m:oMath>
                    </m:oMathPara>
                  </a14:m>
                  <a:endParaRPr lang="es-MX" sz="3600" dirty="0">
                    <a:solidFill>
                      <a:schemeClr val="tx2"/>
                    </a:solidFill>
                  </a:endParaRPr>
                </a:p>
              </p:txBody>
            </p:sp>
          </mc:Choice>
          <mc:Fallback xmlns="">
            <p:sp>
              <p:nvSpPr>
                <p:cNvPr id="10" name="CuadroTexto 9">
                  <a:extLst>
                    <a:ext uri="{FF2B5EF4-FFF2-40B4-BE49-F238E27FC236}">
                      <a16:creationId xmlns:a16="http://schemas.microsoft.com/office/drawing/2014/main" id="{1835CFEB-F37F-311D-C516-898A46AF74C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08670" y="2326927"/>
                  <a:ext cx="1627625" cy="113428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MX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560429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7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1280160" y="466343"/>
            <a:ext cx="9628632" cy="1362113"/>
          </a:xfrm>
        </p:spPr>
        <p:txBody>
          <a:bodyPr rtlCol="0" anchor="ctr">
            <a:normAutofit/>
          </a:bodyPr>
          <a:lstStyle/>
          <a:p>
            <a:pPr rtl="0"/>
            <a:r>
              <a:rPr lang="es-MX" sz="4800" dirty="0">
                <a:solidFill>
                  <a:schemeClr val="bg2"/>
                </a:solidFill>
              </a:rPr>
              <a:t>Revisando las unidades</a:t>
            </a:r>
          </a:p>
        </p:txBody>
      </p:sp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A3FC80D1-B68A-DF71-2501-6FDCAEAEE6EF}"/>
              </a:ext>
            </a:extLst>
          </p:cNvPr>
          <p:cNvSpPr txBox="1">
            <a:spLocks/>
          </p:cNvSpPr>
          <p:nvPr/>
        </p:nvSpPr>
        <p:spPr>
          <a:xfrm>
            <a:off x="374319" y="1869679"/>
            <a:ext cx="3314754" cy="8220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s-MX" sz="3600" b="1" dirty="0">
                <a:solidFill>
                  <a:srgbClr val="FF0000"/>
                </a:solidFill>
              </a:rPr>
              <a:t>Sustitución:</a:t>
            </a:r>
            <a:endParaRPr lang="es-MX" sz="3600" baseline="30000" dirty="0">
              <a:solidFill>
                <a:schemeClr val="tx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1B3D9FC9-525F-BCDC-3CA0-FF7680B6FD6F}"/>
                  </a:ext>
                </a:extLst>
              </p:cNvPr>
              <p:cNvSpPr txBox="1"/>
              <p:nvPr/>
            </p:nvSpPr>
            <p:spPr>
              <a:xfrm>
                <a:off x="374319" y="2560558"/>
                <a:ext cx="5248937" cy="16056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sz="360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s-MX" sz="36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MX" sz="36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40000 </m:t>
                          </m:r>
                          <m:r>
                            <m:rPr>
                              <m:nor/>
                            </m:rPr>
                            <a:rPr lang="es-MX" sz="3600" b="0" i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Pa</m:t>
                          </m:r>
                        </m:num>
                        <m:den>
                          <m:d>
                            <m:dPr>
                              <m:ctrlPr>
                                <a:rPr lang="es-MX" sz="360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MX" sz="36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9.81 </m:t>
                              </m:r>
                              <m:f>
                                <m:fPr>
                                  <m:ctrlPr>
                                    <a:rPr lang="es-MX" sz="3600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s-MX" sz="3600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s-MX" sz="3600" b="0" i="1" smtClean="0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s-MX" sz="3600" b="0" i="1" smtClean="0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s-MX" sz="3600" b="0" i="1" smtClean="0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  <m:d>
                            <m:dPr>
                              <m:ctrlPr>
                                <a:rPr lang="es-MX" sz="360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MX" sz="36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1000 </m:t>
                              </m:r>
                              <m:f>
                                <m:fPr>
                                  <m:ctrlPr>
                                    <a:rPr lang="es-MX" sz="3600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nor/>
                                    </m:rPr>
                                    <a:rPr lang="es-MX" sz="3600" b="0" i="0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kg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s-MX" sz="3600" b="0" i="1" smtClean="0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s-MX" sz="3600" b="0" i="1" smtClean="0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p>
                                      <m:r>
                                        <a:rPr lang="es-MX" sz="3600" b="0" i="1" smtClean="0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den>
                      </m:f>
                    </m:oMath>
                  </m:oMathPara>
                </a14:m>
                <a:endParaRPr lang="es-MX" sz="36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1B3D9FC9-525F-BCDC-3CA0-FF7680B6FD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319" y="2560558"/>
                <a:ext cx="5248937" cy="160569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E2221190-9F58-0BA7-B8F2-BA2880B157F9}"/>
                  </a:ext>
                </a:extLst>
              </p:cNvPr>
              <p:cNvSpPr txBox="1"/>
              <p:nvPr/>
            </p:nvSpPr>
            <p:spPr>
              <a:xfrm>
                <a:off x="6963906" y="2560558"/>
                <a:ext cx="1782989" cy="19301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s-MX" sz="360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s-MX" sz="360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s-MX" sz="36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s-MX" sz="360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s-MX" sz="3600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p>
                                  <m:r>
                                    <a:rPr lang="es-MX" sz="3600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num>
                        <m:den>
                          <m:f>
                            <m:fPr>
                              <m:ctrlPr>
                                <a:rPr lang="es-MX" sz="36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nor/>
                                </m:rPr>
                                <a:rPr lang="es-MX" sz="3600" b="0" i="0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kg</m:t>
                              </m:r>
                              <m:r>
                                <a:rPr lang="es-MX" sz="36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s-MX" sz="36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s-MX" sz="3600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s-MX" sz="3600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s-MX" sz="3600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s-MX" sz="36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lang="es-MX" sz="3600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s-MX" sz="3600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p>
                                  <m:r>
                                    <a:rPr lang="es-MX" sz="3600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</m:den>
                          </m:f>
                        </m:den>
                      </m:f>
                      <m:r>
                        <a:rPr lang="es-MX" sz="3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s-MX" sz="36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E2221190-9F58-0BA7-B8F2-BA2880B157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3906" y="2560558"/>
                <a:ext cx="1782989" cy="193014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uadroTexto 10">
                <a:extLst>
                  <a:ext uri="{FF2B5EF4-FFF2-40B4-BE49-F238E27FC236}">
                    <a16:creationId xmlns:a16="http://schemas.microsoft.com/office/drawing/2014/main" id="{F4996DDD-78F0-A450-4AE5-02F1761EA427}"/>
                  </a:ext>
                </a:extLst>
              </p:cNvPr>
              <p:cNvSpPr txBox="1"/>
              <p:nvPr/>
            </p:nvSpPr>
            <p:spPr>
              <a:xfrm>
                <a:off x="8943059" y="2140154"/>
                <a:ext cx="1782989" cy="23974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s-MX" sz="360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s-MX" sz="360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f>
                                <m:fPr>
                                  <m:ctrlPr>
                                    <a:rPr lang="es-MX" sz="360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nor/>
                                    </m:rPr>
                                    <a:rPr lang="es-MX" sz="3600" b="0" i="0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kg</m:t>
                                  </m:r>
                                  <m:r>
                                    <a:rPr lang="es-MX" sz="3600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s-MX" sz="3600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s-MX" sz="3600" i="1" smtClean="0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s-MX" sz="3600" b="0" i="1" smtClean="0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s-MX" sz="3600" b="0" i="1" smtClean="0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num>
                            <m:den>
                              <m:sSup>
                                <m:sSupPr>
                                  <m:ctrlPr>
                                    <a:rPr lang="es-MX" sz="360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s-MX" sz="3600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p>
                                  <m:r>
                                    <a:rPr lang="es-MX" sz="3600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num>
                        <m:den>
                          <m:f>
                            <m:fPr>
                              <m:ctrlPr>
                                <a:rPr lang="es-MX" sz="36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nor/>
                                </m:rPr>
                                <a:rPr lang="es-MX" sz="3600" b="0" i="0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kg</m:t>
                              </m:r>
                              <m:r>
                                <a:rPr lang="es-MX" sz="36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s-MX" sz="36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s-MX" sz="3600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s-MX" sz="3600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s-MX" sz="3600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s-MX" sz="36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lang="es-MX" sz="3600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s-MX" sz="3600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p>
                                  <m:r>
                                    <a:rPr lang="es-MX" sz="3600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</m:den>
                          </m:f>
                        </m:den>
                      </m:f>
                      <m:r>
                        <a:rPr lang="es-MX" sz="3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s-MX" sz="36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1" name="CuadroTexto 10">
                <a:extLst>
                  <a:ext uri="{FF2B5EF4-FFF2-40B4-BE49-F238E27FC236}">
                    <a16:creationId xmlns:a16="http://schemas.microsoft.com/office/drawing/2014/main" id="{F4996DDD-78F0-A450-4AE5-02F1761EA4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3059" y="2140154"/>
                <a:ext cx="1782989" cy="239745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uadroTexto 11">
                <a:extLst>
                  <a:ext uri="{FF2B5EF4-FFF2-40B4-BE49-F238E27FC236}">
                    <a16:creationId xmlns:a16="http://schemas.microsoft.com/office/drawing/2014/main" id="{D097D6E4-A344-4C7A-1700-7902C7FCADBF}"/>
                  </a:ext>
                </a:extLst>
              </p:cNvPr>
              <p:cNvSpPr txBox="1"/>
              <p:nvPr/>
            </p:nvSpPr>
            <p:spPr>
              <a:xfrm>
                <a:off x="1183253" y="4580963"/>
                <a:ext cx="2255874" cy="19521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sz="3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MX" sz="360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s-MX" sz="360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nor/>
                                </m:rPr>
                                <a:rPr lang="es-MX" sz="3600" b="0" i="0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kg</m:t>
                              </m:r>
                              <m:r>
                                <a:rPr lang="es-MX" sz="36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s-MX" sz="36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s-MX" sz="360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s-MX" sz="3600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s-MX" sz="3600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s-MX" sz="360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s-MX" sz="3600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s-MX" sz="3600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p>
                                  <m:r>
                                    <a:rPr lang="es-MX" sz="3600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num>
                        <m:den>
                          <m:f>
                            <m:fPr>
                              <m:ctrlPr>
                                <a:rPr lang="es-MX" sz="36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nor/>
                                </m:rPr>
                                <a:rPr lang="es-MX" sz="3600" b="0" i="0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kg</m:t>
                              </m:r>
                              <m:r>
                                <a:rPr lang="es-MX" sz="36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s-MX" sz="36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s-MX" sz="3600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s-MX" sz="3600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s-MX" sz="3600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s-MX" sz="36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lang="es-MX" sz="3600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s-MX" sz="3600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p>
                                  <m:r>
                                    <a:rPr lang="es-MX" sz="3600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</m:den>
                          </m:f>
                        </m:den>
                      </m:f>
                      <m:r>
                        <a:rPr lang="es-MX" sz="3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s-MX" sz="36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2" name="CuadroTexto 11">
                <a:extLst>
                  <a:ext uri="{FF2B5EF4-FFF2-40B4-BE49-F238E27FC236}">
                    <a16:creationId xmlns:a16="http://schemas.microsoft.com/office/drawing/2014/main" id="{D097D6E4-A344-4C7A-1700-7902C7FCAD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3253" y="4580963"/>
                <a:ext cx="2255874" cy="195213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uadroTexto 13">
                <a:extLst>
                  <a:ext uri="{FF2B5EF4-FFF2-40B4-BE49-F238E27FC236}">
                    <a16:creationId xmlns:a16="http://schemas.microsoft.com/office/drawing/2014/main" id="{52793D4C-4A30-427D-BCEB-9FDAE30E6AE0}"/>
                  </a:ext>
                </a:extLst>
              </p:cNvPr>
              <p:cNvSpPr txBox="1"/>
              <p:nvPr/>
            </p:nvSpPr>
            <p:spPr>
              <a:xfrm>
                <a:off x="3586086" y="4850786"/>
                <a:ext cx="2382704" cy="12087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s-MX" sz="360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s-MX" sz="3600" i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k</m:t>
                          </m:r>
                          <m:r>
                            <m:rPr>
                              <m:nor/>
                            </m:rPr>
                            <a:rPr lang="es-MX" sz="3600" b="0" i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g</m:t>
                          </m:r>
                          <m: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s-MX" sz="36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MX" sz="36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s-MX" sz="36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s-MX" sz="36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MX" sz="36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s-MX" sz="36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num>
                        <m:den>
                          <m:r>
                            <m:rPr>
                              <m:nor/>
                            </m:rPr>
                            <a:rPr lang="es-MX" sz="3600" b="0" i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kg</m:t>
                          </m:r>
                          <m: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s-MX" sz="36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MX" sz="36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s-MX" sz="36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s-MX" sz="36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MX" sz="36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s-MX" sz="36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  <m:r>
                        <a:rPr lang="es-MX" sz="3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s-MX" sz="36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4" name="CuadroTexto 13">
                <a:extLst>
                  <a:ext uri="{FF2B5EF4-FFF2-40B4-BE49-F238E27FC236}">
                    <a16:creationId xmlns:a16="http://schemas.microsoft.com/office/drawing/2014/main" id="{52793D4C-4A30-427D-BCEB-9FDAE30E6A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6086" y="4850786"/>
                <a:ext cx="2382704" cy="120872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uadroTexto 14">
                <a:extLst>
                  <a:ext uri="{FF2B5EF4-FFF2-40B4-BE49-F238E27FC236}">
                    <a16:creationId xmlns:a16="http://schemas.microsoft.com/office/drawing/2014/main" id="{BEC42F77-B6B8-0B1C-1535-23E6A0711A97}"/>
                  </a:ext>
                </a:extLst>
              </p:cNvPr>
              <p:cNvSpPr txBox="1"/>
              <p:nvPr/>
            </p:nvSpPr>
            <p:spPr>
              <a:xfrm>
                <a:off x="6094476" y="5178151"/>
                <a:ext cx="498405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sz="3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s-MX" sz="36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5" name="CuadroTexto 14">
                <a:extLst>
                  <a:ext uri="{FF2B5EF4-FFF2-40B4-BE49-F238E27FC236}">
                    <a16:creationId xmlns:a16="http://schemas.microsoft.com/office/drawing/2014/main" id="{BEC42F77-B6B8-0B1C-1535-23E6A0711A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4476" y="5178151"/>
                <a:ext cx="498405" cy="55399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uadroTexto 15">
                <a:extLst>
                  <a:ext uri="{FF2B5EF4-FFF2-40B4-BE49-F238E27FC236}">
                    <a16:creationId xmlns:a16="http://schemas.microsoft.com/office/drawing/2014/main" id="{43667954-580D-DBA3-D561-E4FC63D272B9}"/>
                  </a:ext>
                </a:extLst>
              </p:cNvPr>
              <p:cNvSpPr txBox="1"/>
              <p:nvPr/>
            </p:nvSpPr>
            <p:spPr>
              <a:xfrm>
                <a:off x="7985735" y="5280032"/>
                <a:ext cx="2578976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sz="3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s-MX" sz="3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=4.081 </m:t>
                      </m:r>
                      <m:r>
                        <a:rPr lang="es-MX" sz="3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s-MX" sz="36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6" name="CuadroTexto 15">
                <a:extLst>
                  <a:ext uri="{FF2B5EF4-FFF2-40B4-BE49-F238E27FC236}">
                    <a16:creationId xmlns:a16="http://schemas.microsoft.com/office/drawing/2014/main" id="{43667954-580D-DBA3-D561-E4FC63D272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5735" y="5280032"/>
                <a:ext cx="2578976" cy="55399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37166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1" grpId="0"/>
      <p:bldP spid="12" grpId="0"/>
      <p:bldP spid="14" grpId="0"/>
      <p:bldP spid="15" grpId="0"/>
      <p:bldP spid="16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1280160" y="466343"/>
            <a:ext cx="9628632" cy="1362113"/>
          </a:xfrm>
        </p:spPr>
        <p:txBody>
          <a:bodyPr rtlCol="0" anchor="ctr">
            <a:normAutofit/>
          </a:bodyPr>
          <a:lstStyle/>
          <a:p>
            <a:pPr rtl="0"/>
            <a:r>
              <a:rPr lang="es-MX" sz="4800" dirty="0">
                <a:solidFill>
                  <a:schemeClr val="bg2"/>
                </a:solidFill>
              </a:rPr>
              <a:t>Conclusión del ejercicio</a:t>
            </a:r>
          </a:p>
        </p:txBody>
      </p:sp>
      <p:sp>
        <p:nvSpPr>
          <p:cNvPr id="14" name="Marcador de contenido 2"/>
          <p:cNvSpPr>
            <a:spLocks noGrp="1"/>
          </p:cNvSpPr>
          <p:nvPr>
            <p:ph sz="half" idx="2"/>
          </p:nvPr>
        </p:nvSpPr>
        <p:spPr>
          <a:xfrm>
            <a:off x="569627" y="2194560"/>
            <a:ext cx="5831648" cy="1597951"/>
          </a:xfrm>
        </p:spPr>
        <p:txBody>
          <a:bodyPr rtlCol="0">
            <a:noAutofit/>
          </a:bodyPr>
          <a:lstStyle/>
          <a:p>
            <a:pPr marL="0" indent="0">
              <a:buNone/>
            </a:pPr>
            <a:r>
              <a:rPr lang="es-MX" sz="3600" dirty="0">
                <a:solidFill>
                  <a:schemeClr val="tx2"/>
                </a:solidFill>
              </a:rPr>
              <a:t>Juan le dice a Luis que tendrá que comprar una bomba, ya que la altura máxima a la que sube el agua es 4.081 m.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ABEB8DB-6CD0-27A7-4DFB-0C4945EA6E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332" y="4639815"/>
            <a:ext cx="1392937" cy="1392937"/>
          </a:xfrm>
          <a:prstGeom prst="rect">
            <a:avLst/>
          </a:prstGeom>
        </p:spPr>
      </p:pic>
      <p:pic>
        <p:nvPicPr>
          <p:cNvPr id="5" name="Gráfico 4" descr="Perfil de hombre contorno">
            <a:extLst>
              <a:ext uri="{FF2B5EF4-FFF2-40B4-BE49-F238E27FC236}">
                <a16:creationId xmlns:a16="http://schemas.microsoft.com/office/drawing/2014/main" id="{91981E2B-7077-E111-9747-ED91E7DD6D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11252" y="5529722"/>
            <a:ext cx="914400" cy="914400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F84CD4CF-4800-3997-DF1D-28D92E75C0D2}"/>
              </a:ext>
            </a:extLst>
          </p:cNvPr>
          <p:cNvSpPr/>
          <p:nvPr/>
        </p:nvSpPr>
        <p:spPr>
          <a:xfrm>
            <a:off x="8109679" y="2023672"/>
            <a:ext cx="2533337" cy="436798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67CA9E77-A55A-AE15-4431-BDB21C8D68FF}"/>
              </a:ext>
            </a:extLst>
          </p:cNvPr>
          <p:cNvSpPr/>
          <p:nvPr/>
        </p:nvSpPr>
        <p:spPr>
          <a:xfrm>
            <a:off x="8289561" y="3193007"/>
            <a:ext cx="989350" cy="50966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1046F37D-FA49-AAFE-DC52-CD618569ECB7}"/>
              </a:ext>
            </a:extLst>
          </p:cNvPr>
          <p:cNvSpPr/>
          <p:nvPr/>
        </p:nvSpPr>
        <p:spPr>
          <a:xfrm>
            <a:off x="8289561" y="4715841"/>
            <a:ext cx="989350" cy="50966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75DAE5CD-2D6A-EF87-6727-02CAD44EC535}"/>
              </a:ext>
            </a:extLst>
          </p:cNvPr>
          <p:cNvSpPr/>
          <p:nvPr/>
        </p:nvSpPr>
        <p:spPr>
          <a:xfrm>
            <a:off x="8289561" y="3954424"/>
            <a:ext cx="989350" cy="50966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9893684A-CF05-0EA7-CB45-A84DC6A29F4F}"/>
              </a:ext>
            </a:extLst>
          </p:cNvPr>
          <p:cNvSpPr/>
          <p:nvPr/>
        </p:nvSpPr>
        <p:spPr>
          <a:xfrm>
            <a:off x="8335480" y="5477257"/>
            <a:ext cx="989350" cy="50966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79D4269E-423F-F27D-38BD-316A81248884}"/>
              </a:ext>
            </a:extLst>
          </p:cNvPr>
          <p:cNvSpPr/>
          <p:nvPr/>
        </p:nvSpPr>
        <p:spPr>
          <a:xfrm>
            <a:off x="8289561" y="2431591"/>
            <a:ext cx="989350" cy="50966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2" name="Gráfico 11" descr="Colegial contorno">
            <a:extLst>
              <a:ext uri="{FF2B5EF4-FFF2-40B4-BE49-F238E27FC236}">
                <a16:creationId xmlns:a16="http://schemas.microsoft.com/office/drawing/2014/main" id="{D4AC9898-2CEB-5EC9-7BEA-276D76BC3E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458793" y="2047456"/>
            <a:ext cx="914400" cy="914400"/>
          </a:xfrm>
          <a:prstGeom prst="rect">
            <a:avLst/>
          </a:prstGeom>
        </p:spPr>
      </p:pic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79E870BD-AB84-0326-4DDA-9A42A544E342}"/>
              </a:ext>
            </a:extLst>
          </p:cNvPr>
          <p:cNvCxnSpPr/>
          <p:nvPr/>
        </p:nvCxnSpPr>
        <p:spPr>
          <a:xfrm>
            <a:off x="5711252" y="6391657"/>
            <a:ext cx="4047345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de flecha 15">
            <a:extLst>
              <a:ext uri="{FF2B5EF4-FFF2-40B4-BE49-F238E27FC236}">
                <a16:creationId xmlns:a16="http://schemas.microsoft.com/office/drawing/2014/main" id="{246C3CA3-2AB6-2976-9E77-EBF8B4EFCF5F}"/>
              </a:ext>
            </a:extLst>
          </p:cNvPr>
          <p:cNvCxnSpPr>
            <a:cxnSpLocks/>
          </p:cNvCxnSpPr>
          <p:nvPr/>
        </p:nvCxnSpPr>
        <p:spPr>
          <a:xfrm flipH="1">
            <a:off x="7765380" y="4243112"/>
            <a:ext cx="22010" cy="2148545"/>
          </a:xfrm>
          <a:prstGeom prst="straightConnector1">
            <a:avLst/>
          </a:prstGeom>
          <a:ln w="28575">
            <a:solidFill>
              <a:schemeClr val="tx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0EE99690-BF40-FEEB-6DB2-AEEA060C60A8}"/>
              </a:ext>
            </a:extLst>
          </p:cNvPr>
          <p:cNvCxnSpPr/>
          <p:nvPr/>
        </p:nvCxnSpPr>
        <p:spPr>
          <a:xfrm>
            <a:off x="7465101" y="4207664"/>
            <a:ext cx="644578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uadroTexto 17">
            <a:extLst>
              <a:ext uri="{FF2B5EF4-FFF2-40B4-BE49-F238E27FC236}">
                <a16:creationId xmlns:a16="http://schemas.microsoft.com/office/drawing/2014/main" id="{FFB698D7-F98F-855E-2B70-DC522DFBEB90}"/>
              </a:ext>
            </a:extLst>
          </p:cNvPr>
          <p:cNvSpPr txBox="1"/>
          <p:nvPr/>
        </p:nvSpPr>
        <p:spPr>
          <a:xfrm>
            <a:off x="5913594" y="3927311"/>
            <a:ext cx="15440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3200" dirty="0">
                <a:solidFill>
                  <a:schemeClr val="tx2"/>
                </a:solidFill>
              </a:rPr>
              <a:t>4.081 m</a:t>
            </a:r>
          </a:p>
        </p:txBody>
      </p:sp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7E939977-C902-707F-3449-8EC0BDA7290F}"/>
              </a:ext>
            </a:extLst>
          </p:cNvPr>
          <p:cNvCxnSpPr/>
          <p:nvPr/>
        </p:nvCxnSpPr>
        <p:spPr>
          <a:xfrm flipV="1">
            <a:off x="7779895" y="2686423"/>
            <a:ext cx="7495" cy="1521241"/>
          </a:xfrm>
          <a:prstGeom prst="line">
            <a:avLst/>
          </a:prstGeom>
          <a:ln w="28575"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cto 22">
            <a:extLst>
              <a:ext uri="{FF2B5EF4-FFF2-40B4-BE49-F238E27FC236}">
                <a16:creationId xmlns:a16="http://schemas.microsoft.com/office/drawing/2014/main" id="{3B05876F-C50D-C09C-E4FE-48D119E52864}"/>
              </a:ext>
            </a:extLst>
          </p:cNvPr>
          <p:cNvCxnSpPr/>
          <p:nvPr/>
        </p:nvCxnSpPr>
        <p:spPr>
          <a:xfrm>
            <a:off x="7419119" y="2686423"/>
            <a:ext cx="644578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uadroTexto 23">
            <a:extLst>
              <a:ext uri="{FF2B5EF4-FFF2-40B4-BE49-F238E27FC236}">
                <a16:creationId xmlns:a16="http://schemas.microsoft.com/office/drawing/2014/main" id="{87B74AF8-A7D9-A2C4-46A7-99B081039E58}"/>
              </a:ext>
            </a:extLst>
          </p:cNvPr>
          <p:cNvSpPr txBox="1"/>
          <p:nvPr/>
        </p:nvSpPr>
        <p:spPr>
          <a:xfrm>
            <a:off x="6873540" y="2161913"/>
            <a:ext cx="8146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3200" dirty="0">
                <a:solidFill>
                  <a:schemeClr val="tx2"/>
                </a:solidFill>
              </a:rPr>
              <a:t>8 m</a:t>
            </a:r>
          </a:p>
        </p:txBody>
      </p:sp>
    </p:spTree>
    <p:extLst>
      <p:ext uri="{BB962C8B-B14F-4D97-AF65-F5344CB8AC3E}">
        <p14:creationId xmlns:p14="http://schemas.microsoft.com/office/powerpoint/2010/main" val="2048586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1280160" y="466343"/>
            <a:ext cx="9628632" cy="1362113"/>
          </a:xfrm>
        </p:spPr>
        <p:txBody>
          <a:bodyPr rtlCol="0" anchor="ctr">
            <a:normAutofit/>
          </a:bodyPr>
          <a:lstStyle/>
          <a:p>
            <a:pPr rtl="0"/>
            <a:r>
              <a:rPr lang="es-MX" sz="4800" dirty="0">
                <a:solidFill>
                  <a:schemeClr val="bg2"/>
                </a:solidFill>
              </a:rPr>
              <a:t>Presión atmosférica</a:t>
            </a:r>
          </a:p>
        </p:txBody>
      </p:sp>
      <p:sp>
        <p:nvSpPr>
          <p:cNvPr id="14" name="Marcador de contenido 2"/>
          <p:cNvSpPr>
            <a:spLocks noGrp="1"/>
          </p:cNvSpPr>
          <p:nvPr>
            <p:ph sz="half" idx="2"/>
          </p:nvPr>
        </p:nvSpPr>
        <p:spPr>
          <a:xfrm>
            <a:off x="769258" y="2194559"/>
            <a:ext cx="10493828" cy="4560201"/>
          </a:xfrm>
        </p:spPr>
        <p:txBody>
          <a:bodyPr rtlCol="0">
            <a:noAutofit/>
          </a:bodyPr>
          <a:lstStyle/>
          <a:p>
            <a:pPr marL="0" indent="0">
              <a:buNone/>
            </a:pPr>
            <a:r>
              <a:rPr lang="es-MX" sz="3600" dirty="0">
                <a:solidFill>
                  <a:schemeClr val="tx2"/>
                </a:solidFill>
              </a:rPr>
              <a:t>Es la presión ejercida por la columna de aire en la atmósfera debido a la fuerza gravitatoria de la Tierra.</a:t>
            </a:r>
          </a:p>
          <a:p>
            <a:pPr marL="0" indent="0">
              <a:buNone/>
            </a:pPr>
            <a:endParaRPr lang="es-MX" sz="3600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s-MX" sz="3600" dirty="0">
                <a:solidFill>
                  <a:schemeClr val="tx2"/>
                </a:solidFill>
              </a:rPr>
              <a:t>A nivel del mar, la presión atmosférica promedio es de aproximadamente 101.325 pascales (</a:t>
            </a:r>
            <a:r>
              <a:rPr lang="es-MX" sz="3600" dirty="0" err="1">
                <a:solidFill>
                  <a:schemeClr val="tx2"/>
                </a:solidFill>
              </a:rPr>
              <a:t>Pa</a:t>
            </a:r>
            <a:r>
              <a:rPr lang="es-MX" sz="3600" dirty="0">
                <a:solidFill>
                  <a:schemeClr val="tx2"/>
                </a:solidFill>
              </a:rPr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2911521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1280160" y="466343"/>
            <a:ext cx="9628632" cy="1362113"/>
          </a:xfrm>
        </p:spPr>
        <p:txBody>
          <a:bodyPr rtlCol="0" anchor="ctr">
            <a:normAutofit/>
          </a:bodyPr>
          <a:lstStyle/>
          <a:p>
            <a:pPr rtl="0"/>
            <a:r>
              <a:rPr lang="es-MX" sz="4800" dirty="0">
                <a:solidFill>
                  <a:schemeClr val="bg2"/>
                </a:solidFill>
              </a:rPr>
              <a:t>Evidencia de la presión atmosférica</a:t>
            </a:r>
          </a:p>
        </p:txBody>
      </p:sp>
      <p:sp>
        <p:nvSpPr>
          <p:cNvPr id="14" name="Marcador de contenido 2"/>
          <p:cNvSpPr>
            <a:spLocks noGrp="1"/>
          </p:cNvSpPr>
          <p:nvPr>
            <p:ph sz="half" idx="2"/>
          </p:nvPr>
        </p:nvSpPr>
        <p:spPr>
          <a:xfrm>
            <a:off x="769258" y="2194559"/>
            <a:ext cx="10996022" cy="1608815"/>
          </a:xfrm>
        </p:spPr>
        <p:txBody>
          <a:bodyPr rtlCol="0">
            <a:noAutofit/>
          </a:bodyPr>
          <a:lstStyle/>
          <a:p>
            <a:pPr marL="0" indent="0">
              <a:buNone/>
            </a:pPr>
            <a:r>
              <a:rPr lang="es-MX" sz="3600" dirty="0">
                <a:solidFill>
                  <a:schemeClr val="tx2"/>
                </a:solidFill>
              </a:rPr>
              <a:t>La temperatura de ebullición del agua varía dependiendo de la presión atmosférica.</a:t>
            </a:r>
          </a:p>
        </p:txBody>
      </p:sp>
      <p:pic>
        <p:nvPicPr>
          <p:cNvPr id="3" name="Imagen 2" descr="Una taza de cafe&#10;&#10;Descripción generada automáticamente con confianza baja">
            <a:extLst>
              <a:ext uri="{FF2B5EF4-FFF2-40B4-BE49-F238E27FC236}">
                <a16:creationId xmlns:a16="http://schemas.microsoft.com/office/drawing/2014/main" id="{86B58BB3-401A-D24B-C4A3-F90322E64E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0415" y="3803374"/>
            <a:ext cx="2857500" cy="273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774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es-MX" sz="4800" dirty="0"/>
              <a:t>Estado gaseoso</a:t>
            </a:r>
          </a:p>
        </p:txBody>
      </p:sp>
      <p:sp>
        <p:nvSpPr>
          <p:cNvPr id="14" name="Marcador de contenido 2"/>
          <p:cNvSpPr>
            <a:spLocks noGrp="1"/>
          </p:cNvSpPr>
          <p:nvPr>
            <p:ph idx="1"/>
          </p:nvPr>
        </p:nvSpPr>
        <p:spPr>
          <a:xfrm>
            <a:off x="1162173" y="2184577"/>
            <a:ext cx="9628632" cy="4473526"/>
          </a:xfrm>
        </p:spPr>
        <p:txBody>
          <a:bodyPr rtlCol="0">
            <a:normAutofit/>
          </a:bodyPr>
          <a:lstStyle/>
          <a:p>
            <a:pPr marL="0" indent="0" rtl="0">
              <a:buNone/>
            </a:pPr>
            <a:r>
              <a:rPr lang="es-MX" sz="3600" b="0" i="0" dirty="0">
                <a:solidFill>
                  <a:schemeClr val="tx2"/>
                </a:solidFill>
                <a:effectLst/>
                <a:latin typeface="Söhne"/>
              </a:rPr>
              <a:t>En este estado, las partículas están muy separadas y se mueven rápidamente en todas las direcciones.</a:t>
            </a:r>
          </a:p>
        </p:txBody>
      </p:sp>
      <p:sp>
        <p:nvSpPr>
          <p:cNvPr id="2" name="Marcador de contenido 2">
            <a:extLst>
              <a:ext uri="{FF2B5EF4-FFF2-40B4-BE49-F238E27FC236}">
                <a16:creationId xmlns:a16="http://schemas.microsoft.com/office/drawing/2014/main" id="{DCFB7A2B-5507-489B-3B90-B08089DE2896}"/>
              </a:ext>
            </a:extLst>
          </p:cNvPr>
          <p:cNvSpPr txBox="1">
            <a:spLocks/>
          </p:cNvSpPr>
          <p:nvPr/>
        </p:nvSpPr>
        <p:spPr>
          <a:xfrm>
            <a:off x="1162173" y="3943039"/>
            <a:ext cx="5365236" cy="25562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s-MX" sz="3600" dirty="0">
                <a:solidFill>
                  <a:schemeClr val="tx2"/>
                </a:solidFill>
                <a:latin typeface="Söhne"/>
              </a:rPr>
              <a:t>Los gases no tienen forma ni volumen fijos y tienden a expandirse para llenar el espacio disponible. </a:t>
            </a:r>
            <a:endParaRPr lang="es-MX" sz="3600" dirty="0">
              <a:solidFill>
                <a:schemeClr val="tx2"/>
              </a:solidFill>
            </a:endParaRPr>
          </a:p>
        </p:txBody>
      </p:sp>
      <p:pic>
        <p:nvPicPr>
          <p:cNvPr id="3" name="Imagen 2" descr="Gráfico, Gráfico de burbujas&#10;&#10;Descripción generada automáticamente">
            <a:extLst>
              <a:ext uri="{FF2B5EF4-FFF2-40B4-BE49-F238E27FC236}">
                <a16:creationId xmlns:a16="http://schemas.microsoft.com/office/drawing/2014/main" id="{35F137C6-70C6-8E1B-BC69-7409F35CE5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3704" y="3813143"/>
            <a:ext cx="3086531" cy="2438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658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  <p:bldP spid="2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1280160" y="466343"/>
            <a:ext cx="9628632" cy="1362113"/>
          </a:xfrm>
        </p:spPr>
        <p:txBody>
          <a:bodyPr rtlCol="0" anchor="ctr">
            <a:normAutofit/>
          </a:bodyPr>
          <a:lstStyle/>
          <a:p>
            <a:pPr rtl="0"/>
            <a:r>
              <a:rPr lang="es-MX" sz="4800" dirty="0">
                <a:solidFill>
                  <a:schemeClr val="bg2"/>
                </a:solidFill>
              </a:rPr>
              <a:t>Evidencia de la presión atmosférica</a:t>
            </a:r>
          </a:p>
        </p:txBody>
      </p:sp>
      <p:sp>
        <p:nvSpPr>
          <p:cNvPr id="14" name="Marcador de contenido 2"/>
          <p:cNvSpPr>
            <a:spLocks noGrp="1"/>
          </p:cNvSpPr>
          <p:nvPr>
            <p:ph sz="half" idx="2"/>
          </p:nvPr>
        </p:nvSpPr>
        <p:spPr>
          <a:xfrm>
            <a:off x="769258" y="2194559"/>
            <a:ext cx="10493828" cy="4560201"/>
          </a:xfrm>
        </p:spPr>
        <p:txBody>
          <a:bodyPr rtlCol="0">
            <a:noAutofit/>
          </a:bodyPr>
          <a:lstStyle/>
          <a:p>
            <a:pPr marL="0" indent="0">
              <a:buNone/>
            </a:pPr>
            <a:r>
              <a:rPr lang="es-MX" sz="3600" dirty="0">
                <a:solidFill>
                  <a:schemeClr val="tx2"/>
                </a:solidFill>
              </a:rPr>
              <a:t>A nivel del mar, donde la presión atmosférica es mayor, el punto de ebullición del agua es de aproximadamente 100 grados Celsius a una presión normal de 1 atmósfera.</a:t>
            </a:r>
          </a:p>
        </p:txBody>
      </p:sp>
    </p:spTree>
    <p:extLst>
      <p:ext uri="{BB962C8B-B14F-4D97-AF65-F5344CB8AC3E}">
        <p14:creationId xmlns:p14="http://schemas.microsoft.com/office/powerpoint/2010/main" val="1909509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1280160" y="466343"/>
            <a:ext cx="9628632" cy="1362113"/>
          </a:xfrm>
        </p:spPr>
        <p:txBody>
          <a:bodyPr rtlCol="0" anchor="ctr">
            <a:normAutofit/>
          </a:bodyPr>
          <a:lstStyle/>
          <a:p>
            <a:pPr rtl="0"/>
            <a:r>
              <a:rPr lang="es-MX" sz="4800" dirty="0">
                <a:solidFill>
                  <a:schemeClr val="bg2"/>
                </a:solidFill>
              </a:rPr>
              <a:t>Evidencia de la presión atmosférica</a:t>
            </a:r>
          </a:p>
        </p:txBody>
      </p:sp>
      <p:sp>
        <p:nvSpPr>
          <p:cNvPr id="14" name="Marcador de contenido 2"/>
          <p:cNvSpPr>
            <a:spLocks noGrp="1"/>
          </p:cNvSpPr>
          <p:nvPr>
            <p:ph sz="half" idx="2"/>
          </p:nvPr>
        </p:nvSpPr>
        <p:spPr>
          <a:xfrm>
            <a:off x="769257" y="2194559"/>
            <a:ext cx="5578533" cy="4315515"/>
          </a:xfrm>
        </p:spPr>
        <p:txBody>
          <a:bodyPr rtlCol="0">
            <a:noAutofit/>
          </a:bodyPr>
          <a:lstStyle/>
          <a:p>
            <a:pPr marL="0" indent="0">
              <a:buNone/>
            </a:pPr>
            <a:r>
              <a:rPr lang="es-MX" sz="3600" dirty="0">
                <a:solidFill>
                  <a:schemeClr val="tx2"/>
                </a:solidFill>
              </a:rPr>
              <a:t>A medida que ascendemos a altitudes más altas, como en las montañas, la presión atmosférica disminuye y esto afecta el punto de ebullición del agua.</a:t>
            </a:r>
          </a:p>
        </p:txBody>
      </p:sp>
      <p:pic>
        <p:nvPicPr>
          <p:cNvPr id="3" name="Imagen 2" descr="Diagrama&#10;&#10;Descripción generada automáticamente">
            <a:extLst>
              <a:ext uri="{FF2B5EF4-FFF2-40B4-BE49-F238E27FC236}">
                <a16:creationId xmlns:a16="http://schemas.microsoft.com/office/drawing/2014/main" id="{B1070951-1FFA-C03F-9881-55B2EFEAC0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4009" y="2194558"/>
            <a:ext cx="5087051" cy="4315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078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1280160" y="466343"/>
            <a:ext cx="9628632" cy="1362113"/>
          </a:xfrm>
        </p:spPr>
        <p:txBody>
          <a:bodyPr rtlCol="0" anchor="ctr">
            <a:normAutofit/>
          </a:bodyPr>
          <a:lstStyle/>
          <a:p>
            <a:pPr rtl="0"/>
            <a:r>
              <a:rPr lang="es-MX" sz="4800" dirty="0">
                <a:solidFill>
                  <a:schemeClr val="bg2"/>
                </a:solidFill>
              </a:rPr>
              <a:t>Evidencia de la presión atmosférica</a:t>
            </a:r>
          </a:p>
        </p:txBody>
      </p:sp>
      <p:sp>
        <p:nvSpPr>
          <p:cNvPr id="14" name="Marcador de contenido 2"/>
          <p:cNvSpPr>
            <a:spLocks noGrp="1"/>
          </p:cNvSpPr>
          <p:nvPr>
            <p:ph sz="half" idx="2"/>
          </p:nvPr>
        </p:nvSpPr>
        <p:spPr>
          <a:xfrm>
            <a:off x="769258" y="2194559"/>
            <a:ext cx="10493828" cy="4560201"/>
          </a:xfrm>
        </p:spPr>
        <p:txBody>
          <a:bodyPr rtlCol="0">
            <a:noAutofit/>
          </a:bodyPr>
          <a:lstStyle/>
          <a:p>
            <a:pPr marL="0" indent="0">
              <a:buNone/>
            </a:pPr>
            <a:r>
              <a:rPr lang="es-MX" sz="3600" dirty="0">
                <a:solidFill>
                  <a:schemeClr val="tx2"/>
                </a:solidFill>
              </a:rPr>
              <a:t>A altitudes más elevadas, la presión atmosférica es menor, lo que significa que el agua puede hervir a temperaturas más bajas.</a:t>
            </a:r>
          </a:p>
        </p:txBody>
      </p:sp>
    </p:spTree>
    <p:extLst>
      <p:ext uri="{BB962C8B-B14F-4D97-AF65-F5344CB8AC3E}">
        <p14:creationId xmlns:p14="http://schemas.microsoft.com/office/powerpoint/2010/main" val="1669889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1280160" y="466343"/>
            <a:ext cx="9628632" cy="1362113"/>
          </a:xfrm>
        </p:spPr>
        <p:txBody>
          <a:bodyPr rtlCol="0" anchor="ctr">
            <a:normAutofit/>
          </a:bodyPr>
          <a:lstStyle/>
          <a:p>
            <a:pPr rtl="0"/>
            <a:r>
              <a:rPr lang="es-MX" sz="4800" dirty="0">
                <a:solidFill>
                  <a:schemeClr val="bg2"/>
                </a:solidFill>
              </a:rPr>
              <a:t>Evidencia de la presión atmosférica</a:t>
            </a:r>
          </a:p>
        </p:txBody>
      </p:sp>
      <p:sp>
        <p:nvSpPr>
          <p:cNvPr id="14" name="Marcador de contenido 2"/>
          <p:cNvSpPr>
            <a:spLocks noGrp="1"/>
          </p:cNvSpPr>
          <p:nvPr>
            <p:ph sz="half" idx="2"/>
          </p:nvPr>
        </p:nvSpPr>
        <p:spPr>
          <a:xfrm>
            <a:off x="769258" y="2194559"/>
            <a:ext cx="10493828" cy="4560201"/>
          </a:xfrm>
        </p:spPr>
        <p:txBody>
          <a:bodyPr rtlCol="0">
            <a:noAutofit/>
          </a:bodyPr>
          <a:lstStyle/>
          <a:p>
            <a:pPr marL="0" indent="0">
              <a:buNone/>
            </a:pPr>
            <a:r>
              <a:rPr lang="es-MX" sz="3600" dirty="0">
                <a:solidFill>
                  <a:schemeClr val="tx2"/>
                </a:solidFill>
              </a:rPr>
              <a:t>A altitudes más elevadas, la presión atmosférica es menor, lo que significa que el agua puede hervir a temperaturas más bajas.</a:t>
            </a:r>
          </a:p>
        </p:txBody>
      </p:sp>
    </p:spTree>
    <p:extLst>
      <p:ext uri="{BB962C8B-B14F-4D97-AF65-F5344CB8AC3E}">
        <p14:creationId xmlns:p14="http://schemas.microsoft.com/office/powerpoint/2010/main" val="293255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1280160" y="466343"/>
            <a:ext cx="9628632" cy="1362113"/>
          </a:xfrm>
        </p:spPr>
        <p:txBody>
          <a:bodyPr rtlCol="0" anchor="ctr">
            <a:normAutofit/>
          </a:bodyPr>
          <a:lstStyle/>
          <a:p>
            <a:pPr rtl="0"/>
            <a:r>
              <a:rPr lang="es-MX" sz="4800" dirty="0">
                <a:solidFill>
                  <a:schemeClr val="bg2"/>
                </a:solidFill>
              </a:rPr>
              <a:t>Presión manométrica</a:t>
            </a:r>
          </a:p>
        </p:txBody>
      </p:sp>
      <p:sp>
        <p:nvSpPr>
          <p:cNvPr id="14" name="Marcador de contenido 2"/>
          <p:cNvSpPr>
            <a:spLocks noGrp="1"/>
          </p:cNvSpPr>
          <p:nvPr>
            <p:ph sz="half" idx="2"/>
          </p:nvPr>
        </p:nvSpPr>
        <p:spPr>
          <a:xfrm>
            <a:off x="742754" y="2229225"/>
            <a:ext cx="10493828" cy="3601732"/>
          </a:xfrm>
        </p:spPr>
        <p:txBody>
          <a:bodyPr rtlCol="0">
            <a:noAutofit/>
          </a:bodyPr>
          <a:lstStyle/>
          <a:p>
            <a:pPr marL="0" indent="0">
              <a:buNone/>
            </a:pPr>
            <a:r>
              <a:rPr lang="es-MX" sz="3600" dirty="0">
                <a:solidFill>
                  <a:schemeClr val="tx2"/>
                </a:solidFill>
              </a:rPr>
              <a:t>Es una medida de la presión relativa de un fluido en comparación con la presión atmosférica.</a:t>
            </a:r>
          </a:p>
          <a:p>
            <a:pPr marL="0" indent="0">
              <a:buNone/>
            </a:pPr>
            <a:endParaRPr lang="es-MX" sz="3600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s-MX" sz="3600" dirty="0">
                <a:solidFill>
                  <a:schemeClr val="tx2"/>
                </a:solidFill>
              </a:rPr>
              <a:t>Se refiere a la diferencia entre la presión medida y la presión atmosférica.</a:t>
            </a:r>
          </a:p>
        </p:txBody>
      </p:sp>
    </p:spTree>
    <p:extLst>
      <p:ext uri="{BB962C8B-B14F-4D97-AF65-F5344CB8AC3E}">
        <p14:creationId xmlns:p14="http://schemas.microsoft.com/office/powerpoint/2010/main" val="3970984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1280160" y="466343"/>
            <a:ext cx="9628632" cy="1362113"/>
          </a:xfrm>
        </p:spPr>
        <p:txBody>
          <a:bodyPr rtlCol="0" anchor="ctr">
            <a:normAutofit/>
          </a:bodyPr>
          <a:lstStyle/>
          <a:p>
            <a:pPr rtl="0"/>
            <a:r>
              <a:rPr lang="es-MX" sz="4800" dirty="0">
                <a:solidFill>
                  <a:schemeClr val="bg2"/>
                </a:solidFill>
              </a:rPr>
              <a:t>Presión manométrica</a:t>
            </a:r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6779AB4A-7F02-E44F-2A11-C7EDBE6EDA9F}"/>
              </a:ext>
            </a:extLst>
          </p:cNvPr>
          <p:cNvCxnSpPr/>
          <p:nvPr/>
        </p:nvCxnSpPr>
        <p:spPr>
          <a:xfrm>
            <a:off x="1132113" y="5856514"/>
            <a:ext cx="6749143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A0D4FE11-100B-09E4-7FFA-7F95D5DC710C}"/>
              </a:ext>
            </a:extLst>
          </p:cNvPr>
          <p:cNvCxnSpPr/>
          <p:nvPr/>
        </p:nvCxnSpPr>
        <p:spPr>
          <a:xfrm>
            <a:off x="2895600" y="3429000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D36B91A4-829A-3152-027F-6E4EF75DF548}"/>
              </a:ext>
            </a:extLst>
          </p:cNvPr>
          <p:cNvCxnSpPr/>
          <p:nvPr/>
        </p:nvCxnSpPr>
        <p:spPr>
          <a:xfrm>
            <a:off x="1174132" y="2974556"/>
            <a:ext cx="6749143" cy="0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lecha: hacia arriba 8">
            <a:extLst>
              <a:ext uri="{FF2B5EF4-FFF2-40B4-BE49-F238E27FC236}">
                <a16:creationId xmlns:a16="http://schemas.microsoft.com/office/drawing/2014/main" id="{59A13293-D3D0-6390-02AC-FD9B1D44E94B}"/>
              </a:ext>
            </a:extLst>
          </p:cNvPr>
          <p:cNvSpPr/>
          <p:nvPr/>
        </p:nvSpPr>
        <p:spPr>
          <a:xfrm>
            <a:off x="3427476" y="2960914"/>
            <a:ext cx="1371600" cy="289560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D1129018-80A1-2C52-7660-E27677B2E34E}"/>
              </a:ext>
            </a:extLst>
          </p:cNvPr>
          <p:cNvSpPr txBox="1"/>
          <p:nvPr/>
        </p:nvSpPr>
        <p:spPr>
          <a:xfrm>
            <a:off x="8226170" y="2576193"/>
            <a:ext cx="318548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4400" dirty="0"/>
              <a:t>Flujo a medir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DA9C9F81-B1EF-1097-342D-637F7CA1D893}"/>
              </a:ext>
            </a:extLst>
          </p:cNvPr>
          <p:cNvSpPr txBox="1"/>
          <p:nvPr/>
        </p:nvSpPr>
        <p:spPr>
          <a:xfrm>
            <a:off x="6766325" y="5859507"/>
            <a:ext cx="508594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4400" dirty="0"/>
              <a:t>Presión atmosférica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5EB79798-A7CD-E544-8708-8831F1951A84}"/>
              </a:ext>
            </a:extLst>
          </p:cNvPr>
          <p:cNvSpPr txBox="1"/>
          <p:nvPr/>
        </p:nvSpPr>
        <p:spPr>
          <a:xfrm>
            <a:off x="5459676" y="4074357"/>
            <a:ext cx="508594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4400" dirty="0"/>
              <a:t>Presión manométrica</a:t>
            </a:r>
          </a:p>
        </p:txBody>
      </p:sp>
    </p:spTree>
    <p:extLst>
      <p:ext uri="{BB962C8B-B14F-4D97-AF65-F5344CB8AC3E}">
        <p14:creationId xmlns:p14="http://schemas.microsoft.com/office/powerpoint/2010/main" val="392954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1280160" y="466343"/>
            <a:ext cx="9628632" cy="1362113"/>
          </a:xfrm>
        </p:spPr>
        <p:txBody>
          <a:bodyPr rtlCol="0" anchor="ctr">
            <a:normAutofit/>
          </a:bodyPr>
          <a:lstStyle/>
          <a:p>
            <a:pPr rtl="0"/>
            <a:r>
              <a:rPr lang="es-MX" sz="4800" dirty="0">
                <a:solidFill>
                  <a:schemeClr val="bg2"/>
                </a:solidFill>
              </a:rPr>
              <a:t>Presión absoluta</a:t>
            </a:r>
          </a:p>
        </p:txBody>
      </p:sp>
      <p:sp>
        <p:nvSpPr>
          <p:cNvPr id="14" name="Marcador de contenido 2"/>
          <p:cNvSpPr>
            <a:spLocks noGrp="1"/>
          </p:cNvSpPr>
          <p:nvPr>
            <p:ph sz="half" idx="2"/>
          </p:nvPr>
        </p:nvSpPr>
        <p:spPr>
          <a:xfrm>
            <a:off x="849086" y="2425167"/>
            <a:ext cx="10493828" cy="3601732"/>
          </a:xfrm>
        </p:spPr>
        <p:txBody>
          <a:bodyPr rtlCol="0">
            <a:noAutofit/>
          </a:bodyPr>
          <a:lstStyle/>
          <a:p>
            <a:pPr marL="0" indent="0">
              <a:buNone/>
            </a:pPr>
            <a:r>
              <a:rPr lang="es-MX" sz="3600" dirty="0">
                <a:solidFill>
                  <a:schemeClr val="tx2"/>
                </a:solidFill>
              </a:rPr>
              <a:t>La presión absoluta es una medida de la presión total de un fluido en relación con cero absoluto, es decir, la presión cero absoluta.</a:t>
            </a:r>
          </a:p>
          <a:p>
            <a:pPr marL="0" indent="0">
              <a:buNone/>
            </a:pPr>
            <a:endParaRPr lang="es-MX" sz="3600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s-MX" sz="3600" dirty="0">
                <a:solidFill>
                  <a:schemeClr val="tx2"/>
                </a:solidFill>
              </a:rPr>
              <a:t>Es la suma de la presión manométrica y la presión atmosférica.</a:t>
            </a:r>
          </a:p>
        </p:txBody>
      </p:sp>
    </p:spTree>
    <p:extLst>
      <p:ext uri="{BB962C8B-B14F-4D97-AF65-F5344CB8AC3E}">
        <p14:creationId xmlns:p14="http://schemas.microsoft.com/office/powerpoint/2010/main" val="482716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1280160" y="466343"/>
            <a:ext cx="9628632" cy="1362113"/>
          </a:xfrm>
        </p:spPr>
        <p:txBody>
          <a:bodyPr rtlCol="0" anchor="ctr">
            <a:normAutofit/>
          </a:bodyPr>
          <a:lstStyle/>
          <a:p>
            <a:pPr rtl="0"/>
            <a:r>
              <a:rPr lang="es-MX" sz="4800" dirty="0">
                <a:solidFill>
                  <a:schemeClr val="bg2"/>
                </a:solidFill>
              </a:rPr>
              <a:t>Presión absoluta</a:t>
            </a:r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6779AB4A-7F02-E44F-2A11-C7EDBE6EDA9F}"/>
              </a:ext>
            </a:extLst>
          </p:cNvPr>
          <p:cNvCxnSpPr/>
          <p:nvPr/>
        </p:nvCxnSpPr>
        <p:spPr>
          <a:xfrm>
            <a:off x="1280160" y="4342328"/>
            <a:ext cx="6749143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A0D4FE11-100B-09E4-7FFA-7F95D5DC710C}"/>
              </a:ext>
            </a:extLst>
          </p:cNvPr>
          <p:cNvCxnSpPr/>
          <p:nvPr/>
        </p:nvCxnSpPr>
        <p:spPr>
          <a:xfrm>
            <a:off x="2895600" y="3429000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D36B91A4-829A-3152-027F-6E4EF75DF548}"/>
              </a:ext>
            </a:extLst>
          </p:cNvPr>
          <p:cNvCxnSpPr/>
          <p:nvPr/>
        </p:nvCxnSpPr>
        <p:spPr>
          <a:xfrm>
            <a:off x="1280160" y="1427110"/>
            <a:ext cx="6749143" cy="0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lecha: hacia arriba 8">
            <a:extLst>
              <a:ext uri="{FF2B5EF4-FFF2-40B4-BE49-F238E27FC236}">
                <a16:creationId xmlns:a16="http://schemas.microsoft.com/office/drawing/2014/main" id="{59A13293-D3D0-6390-02AC-FD9B1D44E94B}"/>
              </a:ext>
            </a:extLst>
          </p:cNvPr>
          <p:cNvSpPr/>
          <p:nvPr/>
        </p:nvSpPr>
        <p:spPr>
          <a:xfrm>
            <a:off x="5754040" y="1427110"/>
            <a:ext cx="1371600" cy="289560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D1129018-80A1-2C52-7660-E27677B2E34E}"/>
              </a:ext>
            </a:extLst>
          </p:cNvPr>
          <p:cNvSpPr txBox="1"/>
          <p:nvPr/>
        </p:nvSpPr>
        <p:spPr>
          <a:xfrm>
            <a:off x="8350771" y="1042389"/>
            <a:ext cx="318548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4400" dirty="0"/>
              <a:t>Flujo a medir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DA9C9F81-B1EF-1097-342D-637F7CA1D893}"/>
              </a:ext>
            </a:extLst>
          </p:cNvPr>
          <p:cNvSpPr txBox="1"/>
          <p:nvPr/>
        </p:nvSpPr>
        <p:spPr>
          <a:xfrm>
            <a:off x="7541220" y="3957607"/>
            <a:ext cx="508594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4400" dirty="0"/>
              <a:t>P. atmosférica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5EB79798-A7CD-E544-8708-8831F1951A84}"/>
              </a:ext>
            </a:extLst>
          </p:cNvPr>
          <p:cNvSpPr txBox="1"/>
          <p:nvPr/>
        </p:nvSpPr>
        <p:spPr>
          <a:xfrm>
            <a:off x="7077999" y="2570206"/>
            <a:ext cx="374070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4400" dirty="0"/>
              <a:t>P. manométrica</a:t>
            </a:r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16CDEBC4-312D-4B8A-B844-870723B99887}"/>
              </a:ext>
            </a:extLst>
          </p:cNvPr>
          <p:cNvCxnSpPr>
            <a:cxnSpLocks/>
          </p:cNvCxnSpPr>
          <p:nvPr/>
        </p:nvCxnSpPr>
        <p:spPr>
          <a:xfrm>
            <a:off x="1280160" y="6391657"/>
            <a:ext cx="6597748" cy="0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uadroTexto 13">
            <a:extLst>
              <a:ext uri="{FF2B5EF4-FFF2-40B4-BE49-F238E27FC236}">
                <a16:creationId xmlns:a16="http://schemas.microsoft.com/office/drawing/2014/main" id="{288C7259-E863-A3CB-FFE0-67864BA2AC01}"/>
              </a:ext>
            </a:extLst>
          </p:cNvPr>
          <p:cNvSpPr txBox="1"/>
          <p:nvPr/>
        </p:nvSpPr>
        <p:spPr>
          <a:xfrm>
            <a:off x="7125640" y="5345008"/>
            <a:ext cx="508594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4400" dirty="0"/>
              <a:t>Cero absoluto</a:t>
            </a:r>
          </a:p>
          <a:p>
            <a:pPr algn="ctr"/>
            <a:r>
              <a:rPr lang="es-MX" sz="4400" dirty="0"/>
              <a:t>Vacío</a:t>
            </a:r>
          </a:p>
        </p:txBody>
      </p:sp>
      <p:sp>
        <p:nvSpPr>
          <p:cNvPr id="15" name="Flecha: hacia arriba 14">
            <a:extLst>
              <a:ext uri="{FF2B5EF4-FFF2-40B4-BE49-F238E27FC236}">
                <a16:creationId xmlns:a16="http://schemas.microsoft.com/office/drawing/2014/main" id="{1A421A47-3AEF-61CA-8B9B-EE4C8BF89F24}"/>
              </a:ext>
            </a:extLst>
          </p:cNvPr>
          <p:cNvSpPr/>
          <p:nvPr/>
        </p:nvSpPr>
        <p:spPr>
          <a:xfrm>
            <a:off x="1353571" y="1427110"/>
            <a:ext cx="1181686" cy="4964547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26BB61F4-CDC7-6311-ADEA-85980FDACA91}"/>
              </a:ext>
            </a:extLst>
          </p:cNvPr>
          <p:cNvSpPr txBox="1"/>
          <p:nvPr/>
        </p:nvSpPr>
        <p:spPr>
          <a:xfrm>
            <a:off x="1008532" y="3044279"/>
            <a:ext cx="508594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4400" dirty="0"/>
              <a:t>P. absoluta</a:t>
            </a:r>
          </a:p>
        </p:txBody>
      </p:sp>
    </p:spTree>
    <p:extLst>
      <p:ext uri="{BB962C8B-B14F-4D97-AF65-F5344CB8AC3E}">
        <p14:creationId xmlns:p14="http://schemas.microsoft.com/office/powerpoint/2010/main" val="3640798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1280160" y="466343"/>
            <a:ext cx="9628632" cy="1362113"/>
          </a:xfrm>
        </p:spPr>
        <p:txBody>
          <a:bodyPr rtlCol="0" anchor="ctr">
            <a:normAutofit/>
          </a:bodyPr>
          <a:lstStyle/>
          <a:p>
            <a:pPr rtl="0"/>
            <a:r>
              <a:rPr lang="es-MX" sz="4800" dirty="0">
                <a:solidFill>
                  <a:schemeClr val="bg2"/>
                </a:solidFill>
              </a:rPr>
              <a:t>Ejercicio de presión absoluta</a:t>
            </a:r>
          </a:p>
        </p:txBody>
      </p:sp>
      <p:sp>
        <p:nvSpPr>
          <p:cNvPr id="14" name="Marcador de contenido 2"/>
          <p:cNvSpPr>
            <a:spLocks noGrp="1"/>
          </p:cNvSpPr>
          <p:nvPr>
            <p:ph sz="half" idx="2"/>
          </p:nvPr>
        </p:nvSpPr>
        <p:spPr>
          <a:xfrm>
            <a:off x="849086" y="2425167"/>
            <a:ext cx="10493828" cy="3601732"/>
          </a:xfrm>
        </p:spPr>
        <p:txBody>
          <a:bodyPr rtlCol="0">
            <a:noAutofit/>
          </a:bodyPr>
          <a:lstStyle/>
          <a:p>
            <a:pPr marL="0" indent="0">
              <a:buNone/>
            </a:pPr>
            <a:r>
              <a:rPr lang="es-MX" sz="3600" dirty="0">
                <a:solidFill>
                  <a:schemeClr val="tx2"/>
                </a:solidFill>
              </a:rPr>
              <a:t>Calcula la presión absoluta cuando un buzo se encuentra en el océano a una profundidad de 300 metros.</a:t>
            </a:r>
          </a:p>
          <a:p>
            <a:pPr marL="0" indent="0">
              <a:buNone/>
            </a:pPr>
            <a:endParaRPr lang="es-MX" sz="3600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s-MX" sz="3600" dirty="0">
                <a:solidFill>
                  <a:schemeClr val="tx2"/>
                </a:solidFill>
              </a:rPr>
              <a:t>Considera que la densidad del mar es de 1024 kg/m</a:t>
            </a:r>
            <a:r>
              <a:rPr lang="es-MX" sz="3600" baseline="30000" dirty="0">
                <a:solidFill>
                  <a:schemeClr val="tx2"/>
                </a:solidFill>
              </a:rPr>
              <a:t>3</a:t>
            </a:r>
            <a:r>
              <a:rPr lang="es-MX" sz="3600" dirty="0">
                <a:solidFill>
                  <a:schemeClr val="tx2"/>
                </a:solidFill>
              </a:rPr>
              <a:t> y la presión atmosférica es de 10</a:t>
            </a:r>
            <a:r>
              <a:rPr lang="es-MX" sz="3600" baseline="30000" dirty="0">
                <a:solidFill>
                  <a:schemeClr val="tx2"/>
                </a:solidFill>
              </a:rPr>
              <a:t>5</a:t>
            </a:r>
            <a:r>
              <a:rPr lang="es-MX" sz="3600" dirty="0">
                <a:solidFill>
                  <a:schemeClr val="tx2"/>
                </a:solidFill>
              </a:rPr>
              <a:t> </a:t>
            </a:r>
            <a:r>
              <a:rPr lang="es-MX" sz="3600" dirty="0" err="1">
                <a:solidFill>
                  <a:schemeClr val="tx2"/>
                </a:solidFill>
              </a:rPr>
              <a:t>Pa</a:t>
            </a:r>
            <a:endParaRPr lang="es-MX" sz="36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605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1280160" y="466343"/>
            <a:ext cx="9628632" cy="1362113"/>
          </a:xfrm>
        </p:spPr>
        <p:txBody>
          <a:bodyPr rtlCol="0" anchor="ctr">
            <a:normAutofit/>
          </a:bodyPr>
          <a:lstStyle/>
          <a:p>
            <a:pPr rtl="0"/>
            <a:r>
              <a:rPr lang="es-MX" sz="4800" dirty="0">
                <a:solidFill>
                  <a:schemeClr val="bg2"/>
                </a:solidFill>
              </a:rPr>
              <a:t>Ejercicio de presión absoluta</a:t>
            </a:r>
          </a:p>
        </p:txBody>
      </p:sp>
      <p:pic>
        <p:nvPicPr>
          <p:cNvPr id="5" name="Marcador de contenido 4" descr="Imagen que contiene luz, natación, oscuro, sol&#10;&#10;Descripción generada automáticamente">
            <a:extLst>
              <a:ext uri="{FF2B5EF4-FFF2-40B4-BE49-F238E27FC236}">
                <a16:creationId xmlns:a16="http://schemas.microsoft.com/office/drawing/2014/main" id="{B79C8750-0792-D8BA-E34E-D7CC1FB5B84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3612" y="2088803"/>
            <a:ext cx="8244776" cy="4637686"/>
          </a:xfrm>
        </p:spPr>
      </p:pic>
    </p:spTree>
    <p:extLst>
      <p:ext uri="{BB962C8B-B14F-4D97-AF65-F5344CB8AC3E}">
        <p14:creationId xmlns:p14="http://schemas.microsoft.com/office/powerpoint/2010/main" val="4153793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theme/theme1.xml><?xml version="1.0" encoding="utf-8"?>
<a:theme xmlns:a="http://schemas.openxmlformats.org/drawingml/2006/main" name="Temas educativos 16 x 9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15685086_TF03462902.potx" id="{D6BBD2CF-1604-4BEC-BA8F-9AF91B4991C6}" vid="{66B9ACE4-D496-4837-94E2-E6251522CF12}"/>
    </a:ext>
  </a:extLst>
</a:theme>
</file>

<file path=ppt/theme/theme2.xml><?xml version="1.0" encoding="utf-8"?>
<a:theme xmlns:a="http://schemas.openxmlformats.org/drawingml/2006/main" name="Tema de Offic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Presentación de temas educativos, diseño de ilustraciones en pizarra (panorámica)</Template>
  <TotalTime>4063</TotalTime>
  <Words>5653</Words>
  <Application>Microsoft Office PowerPoint</Application>
  <PresentationFormat>Panorámica</PresentationFormat>
  <Paragraphs>942</Paragraphs>
  <Slides>170</Slides>
  <Notes>161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170</vt:i4>
      </vt:variant>
    </vt:vector>
  </HeadingPairs>
  <TitlesOfParts>
    <vt:vector size="178" baseType="lpstr">
      <vt:lpstr>Arial</vt:lpstr>
      <vt:lpstr>Calibri</vt:lpstr>
      <vt:lpstr>Cambria Math</vt:lpstr>
      <vt:lpstr>Söhne</vt:lpstr>
      <vt:lpstr>Symbol</vt:lpstr>
      <vt:lpstr>Tahoma</vt:lpstr>
      <vt:lpstr>Wingdings</vt:lpstr>
      <vt:lpstr>Temas educativos 16 x 9</vt:lpstr>
      <vt:lpstr>Fluidos en reposo y en movimiento</vt:lpstr>
      <vt:lpstr>Estados de agregación</vt:lpstr>
      <vt:lpstr>Estados de agregación</vt:lpstr>
      <vt:lpstr>Estado sólido</vt:lpstr>
      <vt:lpstr>Estado sólido</vt:lpstr>
      <vt:lpstr>Estado líquido</vt:lpstr>
      <vt:lpstr>Estado líquido</vt:lpstr>
      <vt:lpstr>Estado líquido</vt:lpstr>
      <vt:lpstr>Estado gaseoso</vt:lpstr>
      <vt:lpstr>Estado gaseoso</vt:lpstr>
      <vt:lpstr>Estados de agregación</vt:lpstr>
      <vt:lpstr>¿Qué es un fluido?</vt:lpstr>
      <vt:lpstr>¿Qué es un fluido?</vt:lpstr>
      <vt:lpstr>Hidráulica, hidrostática e hidrodinámica</vt:lpstr>
      <vt:lpstr>¿Cómo estudiar los fluidos?</vt:lpstr>
      <vt:lpstr>Enfoque de la hidráulica</vt:lpstr>
      <vt:lpstr>Utilidad de la hidráulica</vt:lpstr>
      <vt:lpstr>Utilidad de la hidráulica</vt:lpstr>
      <vt:lpstr>¿Qué es la hidrostática?</vt:lpstr>
      <vt:lpstr>¿Qué es la hidrostática?</vt:lpstr>
      <vt:lpstr>Aplicaciones de la hidrostática</vt:lpstr>
      <vt:lpstr>Aplicaciones de la hidrostática</vt:lpstr>
      <vt:lpstr>La hidrodinámica</vt:lpstr>
      <vt:lpstr>La hidrodinámica</vt:lpstr>
      <vt:lpstr>La hidrodinámica</vt:lpstr>
      <vt:lpstr>Conceptos de fluidos</vt:lpstr>
      <vt:lpstr>Conceptos de fluidos</vt:lpstr>
      <vt:lpstr>Conceptos de fluidos</vt:lpstr>
      <vt:lpstr>Viscosidad</vt:lpstr>
      <vt:lpstr>Viscosidad</vt:lpstr>
      <vt:lpstr>Tensión superficial</vt:lpstr>
      <vt:lpstr>Tensión superficial</vt:lpstr>
      <vt:lpstr>Capilaridad</vt:lpstr>
      <vt:lpstr>Cohesión</vt:lpstr>
      <vt:lpstr>Adhesión</vt:lpstr>
      <vt:lpstr>Incompresibilidad</vt:lpstr>
      <vt:lpstr>Incompresibilidad</vt:lpstr>
      <vt:lpstr>Presentación de PowerPoint</vt:lpstr>
      <vt:lpstr>Presentación de PowerPoint</vt:lpstr>
      <vt:lpstr>Presentación de PowerPoint</vt:lpstr>
      <vt:lpstr>Presentación de PowerPoint</vt:lpstr>
      <vt:lpstr>Densidad</vt:lpstr>
      <vt:lpstr>Densidades</vt:lpstr>
      <vt:lpstr>Ejercicio 1 – Evaluación continua</vt:lpstr>
      <vt:lpstr>La corona falsa</vt:lpstr>
      <vt:lpstr>La corona falsa</vt:lpstr>
      <vt:lpstr>La corona falsa</vt:lpstr>
      <vt:lpstr>La corona falsa</vt:lpstr>
      <vt:lpstr>La corona falsa</vt:lpstr>
      <vt:lpstr>La corona falsa</vt:lpstr>
      <vt:lpstr>La corona falsa</vt:lpstr>
      <vt:lpstr>Cuestión de volúmenes</vt:lpstr>
      <vt:lpstr>Cuestión de volúmenes</vt:lpstr>
      <vt:lpstr>Cuestión de volúmenes</vt:lpstr>
      <vt:lpstr>Cuestión de volúmenes</vt:lpstr>
      <vt:lpstr>Peso específico</vt:lpstr>
      <vt:lpstr>Densidad y Peso específico</vt:lpstr>
      <vt:lpstr>Peso específico</vt:lpstr>
      <vt:lpstr>El peso</vt:lpstr>
      <vt:lpstr>Peso específico</vt:lpstr>
      <vt:lpstr>Peso específico con la densidad</vt:lpstr>
      <vt:lpstr>Ejercicio 1 de peso específico</vt:lpstr>
      <vt:lpstr>¿Qué unidades debo indicar?</vt:lpstr>
      <vt:lpstr>Ejercicio de peso específico</vt:lpstr>
      <vt:lpstr>Ejercicio 2 de peso específico</vt:lpstr>
      <vt:lpstr>Conversión de unidades</vt:lpstr>
      <vt:lpstr>Regresamos al Ejercicio 2</vt:lpstr>
      <vt:lpstr>Regresamos al Ejercicio 2</vt:lpstr>
      <vt:lpstr>Presión</vt:lpstr>
      <vt:lpstr>Unidades de presión</vt:lpstr>
      <vt:lpstr>Unidades de presión</vt:lpstr>
      <vt:lpstr>Unidades de presión</vt:lpstr>
      <vt:lpstr>Conversión de unidades de presión</vt:lpstr>
      <vt:lpstr>Ejercicio  - Evaluación continua</vt:lpstr>
      <vt:lpstr>Unidades de presión</vt:lpstr>
      <vt:lpstr>Ejercicio  - Evaluación continua</vt:lpstr>
      <vt:lpstr>Presión hidrostática</vt:lpstr>
      <vt:lpstr>Presión hidrostática</vt:lpstr>
      <vt:lpstr>Presión hidrostática</vt:lpstr>
      <vt:lpstr>Ejemplo de Presión hidrostática</vt:lpstr>
      <vt:lpstr>Solución al ejercicio presión hidrostática</vt:lpstr>
      <vt:lpstr>Solución al ejercicio presión hidrostática</vt:lpstr>
      <vt:lpstr>Ejercicio de Presión hidrostática</vt:lpstr>
      <vt:lpstr>Ejercicio de Presión hidrostática</vt:lpstr>
      <vt:lpstr>Resolviendo el caso del agua</vt:lpstr>
      <vt:lpstr>Revisando las unidades</vt:lpstr>
      <vt:lpstr>Conclusión del ejercicio</vt:lpstr>
      <vt:lpstr>Presión atmosférica</vt:lpstr>
      <vt:lpstr>Evidencia de la presión atmosférica</vt:lpstr>
      <vt:lpstr>Evidencia de la presión atmosférica</vt:lpstr>
      <vt:lpstr>Evidencia de la presión atmosférica</vt:lpstr>
      <vt:lpstr>Evidencia de la presión atmosférica</vt:lpstr>
      <vt:lpstr>Evidencia de la presión atmosférica</vt:lpstr>
      <vt:lpstr>Presión manométrica</vt:lpstr>
      <vt:lpstr>Presión manométrica</vt:lpstr>
      <vt:lpstr>Presión absoluta</vt:lpstr>
      <vt:lpstr>Presión absoluta</vt:lpstr>
      <vt:lpstr>Ejercicio de presión absoluta</vt:lpstr>
      <vt:lpstr>Ejercicio de presión absoluta</vt:lpstr>
      <vt:lpstr>Resolviendo la inmersión del buzo</vt:lpstr>
      <vt:lpstr>Revisando las unidades en la inmersión del buzo</vt:lpstr>
      <vt:lpstr>Solución a la inmersión del buzo</vt:lpstr>
      <vt:lpstr>Ejercicio de presión absoluta</vt:lpstr>
      <vt:lpstr>Principio de Arquímedes</vt:lpstr>
      <vt:lpstr>Principio de Arquímedes</vt:lpstr>
      <vt:lpstr>Principio de Arquímedes</vt:lpstr>
      <vt:lpstr>Principio de Arquímedes</vt:lpstr>
      <vt:lpstr>Principio de Arquímedes</vt:lpstr>
      <vt:lpstr>Relación conocida</vt:lpstr>
      <vt:lpstr>El principio de Arquímedes (tres casos)</vt:lpstr>
      <vt:lpstr>Caso 1</vt:lpstr>
      <vt:lpstr>Caso 2</vt:lpstr>
      <vt:lpstr>Caso 3</vt:lpstr>
      <vt:lpstr>Ejercicio principio de Arquímedes</vt:lpstr>
      <vt:lpstr>Resolviendo el ejercicio</vt:lpstr>
      <vt:lpstr>El principio de Pascal</vt:lpstr>
      <vt:lpstr>El principio de Pascal</vt:lpstr>
      <vt:lpstr>El principio de Pascal</vt:lpstr>
      <vt:lpstr>Definición del principio de Pascal</vt:lpstr>
      <vt:lpstr>El principio de Pascal</vt:lpstr>
      <vt:lpstr>El principio de Pascal</vt:lpstr>
      <vt:lpstr>El principio de Pascal</vt:lpstr>
      <vt:lpstr>Representación del principio de Pascal</vt:lpstr>
      <vt:lpstr>Ejercicio - Principio de Pascal</vt:lpstr>
      <vt:lpstr>Ejercicio - Principio de Pascal</vt:lpstr>
      <vt:lpstr>Solución Ejercicio - Principio de Pascal</vt:lpstr>
      <vt:lpstr>Solución Ejercicio - Principio de Pascal</vt:lpstr>
      <vt:lpstr>Ejercicios – Evaluación continua Principio de Pascal</vt:lpstr>
      <vt:lpstr>Ejercicios – Evaluación continua Principio de Pascal</vt:lpstr>
      <vt:lpstr>Fluidos en movimiento</vt:lpstr>
      <vt:lpstr>La hidrodinámica</vt:lpstr>
      <vt:lpstr>La hidrodinámica</vt:lpstr>
      <vt:lpstr>La hidrodinámica</vt:lpstr>
      <vt:lpstr>La hidrodinámica</vt:lpstr>
      <vt:lpstr>La hidrodinámica</vt:lpstr>
      <vt:lpstr>El gasto</vt:lpstr>
      <vt:lpstr>Sobre las evaluaciones y el examen</vt:lpstr>
      <vt:lpstr>Definición del gasto</vt:lpstr>
      <vt:lpstr>Definición alterna al gasto</vt:lpstr>
      <vt:lpstr>Definición del gasto</vt:lpstr>
      <vt:lpstr>Definición del gasto</vt:lpstr>
      <vt:lpstr>El flujo</vt:lpstr>
      <vt:lpstr>Recordando una expresión</vt:lpstr>
      <vt:lpstr>Relación entre flujo y gasto</vt:lpstr>
      <vt:lpstr>Ejercicio de flujo y gasto</vt:lpstr>
      <vt:lpstr>Ejercicio de flujo y gasto</vt:lpstr>
      <vt:lpstr>Ejercicio de flujo y gasto</vt:lpstr>
      <vt:lpstr>Ecuación de continuidad</vt:lpstr>
      <vt:lpstr>Ecuación de continuidad</vt:lpstr>
      <vt:lpstr>Ecuación de continuidad</vt:lpstr>
      <vt:lpstr>Ecuación de continuidad</vt:lpstr>
      <vt:lpstr>Ecuación de continuidad</vt:lpstr>
      <vt:lpstr>Ejercicio - Ecuación de continuidad</vt:lpstr>
      <vt:lpstr>Ejercicio – Ecuación de continuidad</vt:lpstr>
      <vt:lpstr>Ecuación de Bernoulli</vt:lpstr>
      <vt:lpstr>La ecuación de Bernoulli</vt:lpstr>
      <vt:lpstr>La ecuación de Bernoulli</vt:lpstr>
      <vt:lpstr>La ecuación de Bernoulli y la energía</vt:lpstr>
      <vt:lpstr>La ecuación de Bernoulli y la energía</vt:lpstr>
      <vt:lpstr>El teorema de Bernoulli</vt:lpstr>
      <vt:lpstr>El teorema de Bernoulli</vt:lpstr>
      <vt:lpstr>El teorema de Bernoulli</vt:lpstr>
      <vt:lpstr>Ejercicio – Ecuación de Bernoulli</vt:lpstr>
      <vt:lpstr>Ejercicio – Ecuación de Bernoulli</vt:lpstr>
      <vt:lpstr>Ejercicio – Ecuación de Bernoulli</vt:lpstr>
      <vt:lpstr>Ejercicio – Ecuación de Bernoulli</vt:lpstr>
      <vt:lpstr>Ejercicio – Ecuación de Bernoulli</vt:lpstr>
      <vt:lpstr>Ejercicio – Ecuación de Bernoulli</vt:lpstr>
      <vt:lpstr>Ejercicio – Ecuación de Bernoulli</vt:lpstr>
      <vt:lpstr>Ejercicio – Ecuación de Bernoulli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Fluidos en reposo y en movimiento</dc:title>
  <dc:creator>M. en C. Ramón Gustavo Contreras Mayén</dc:creator>
  <cp:lastModifiedBy>CONTRERAS MAYEN RAMON GUSTAVO</cp:lastModifiedBy>
  <cp:revision>111</cp:revision>
  <dcterms:created xsi:type="dcterms:W3CDTF">2023-05-16T15:55:07Z</dcterms:created>
  <dcterms:modified xsi:type="dcterms:W3CDTF">2023-06-21T22:55:01Z</dcterms:modified>
</cp:coreProperties>
</file>